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62"/>
  </p:notesMasterIdLst>
  <p:sldIdLst>
    <p:sldId id="257" r:id="rId2"/>
    <p:sldId id="258" r:id="rId3"/>
    <p:sldId id="259" r:id="rId4"/>
    <p:sldId id="260"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0"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261" r:id="rId58"/>
    <p:sldId id="262" r:id="rId59"/>
    <p:sldId id="315" r:id="rId60"/>
    <p:sldId id="316"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24" autoAdjust="0"/>
    <p:restoredTop sz="94660"/>
  </p:normalViewPr>
  <p:slideViewPr>
    <p:cSldViewPr>
      <p:cViewPr>
        <p:scale>
          <a:sx n="150" d="100"/>
          <a:sy n="150" d="100"/>
        </p:scale>
        <p:origin x="942" y="-5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672A9B-257E-4E18-817E-C92AB557FAEE}" type="datetimeFigureOut">
              <a:rPr lang="en-US" smtClean="0"/>
              <a:t>7/25/2022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A04728-25BE-41B2-B4A4-7CA8EAA48F11}" type="slidenum">
              <a:rPr lang="en-US" smtClean="0"/>
              <a:t>‹#›</a:t>
            </a:fld>
            <a:endParaRPr lang="en-US"/>
          </a:p>
        </p:txBody>
      </p:sp>
    </p:spTree>
    <p:extLst>
      <p:ext uri="{BB962C8B-B14F-4D97-AF65-F5344CB8AC3E}">
        <p14:creationId xmlns:p14="http://schemas.microsoft.com/office/powerpoint/2010/main" val="1881245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7792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36697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05453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1469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6098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8668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343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6766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6489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52196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9109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4406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80252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77556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405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8345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pPr/>
              <a:t>7/25/2022</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3877007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www.exceltrick.com/formulas_macros/excel-nested-if"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Spreadsheet</a:t>
            </a:r>
            <a:endParaRPr lang="en-US" dirty="0"/>
          </a:p>
        </p:txBody>
      </p:sp>
      <p:sp>
        <p:nvSpPr>
          <p:cNvPr id="3" name="Content Placeholder 2"/>
          <p:cNvSpPr>
            <a:spLocks noGrp="1"/>
          </p:cNvSpPr>
          <p:nvPr>
            <p:ph idx="1"/>
          </p:nvPr>
        </p:nvSpPr>
        <p:spPr/>
        <p:txBody>
          <a:bodyPr>
            <a:normAutofit/>
          </a:bodyPr>
          <a:lstStyle/>
          <a:p>
            <a:pPr algn="just"/>
            <a:r>
              <a:rPr lang="en-US" dirty="0" smtClean="0"/>
              <a:t>A </a:t>
            </a:r>
            <a:r>
              <a:rPr lang="en-US" dirty="0" smtClean="0">
                <a:solidFill>
                  <a:srgbClr val="C00000"/>
                </a:solidFill>
              </a:rPr>
              <a:t>spreadsheet is a large sheet having data and information arranged in rows and columns</a:t>
            </a:r>
            <a:r>
              <a:rPr lang="en-US" dirty="0" smtClean="0"/>
              <a:t>. </a:t>
            </a:r>
          </a:p>
          <a:p>
            <a:pPr algn="just"/>
            <a:r>
              <a:rPr lang="en-US" dirty="0" smtClean="0">
                <a:solidFill>
                  <a:srgbClr val="00B050"/>
                </a:solidFill>
              </a:rPr>
              <a:t>Excel is one of the most widely used spreadsheet applications. It is a part of Microsoft Office suite</a:t>
            </a:r>
            <a:r>
              <a:rPr lang="en-US" dirty="0" smtClean="0"/>
              <a:t>. </a:t>
            </a:r>
          </a:p>
          <a:p>
            <a:pPr algn="just"/>
            <a:r>
              <a:rPr lang="en-US" dirty="0" smtClean="0"/>
              <a:t>Spreadsheet is quite useful in entering, editing, </a:t>
            </a:r>
            <a:r>
              <a:rPr lang="en-US" dirty="0" err="1" smtClean="0"/>
              <a:t>analysing</a:t>
            </a:r>
            <a:r>
              <a:rPr lang="en-US" dirty="0" smtClean="0"/>
              <a:t> and storing data. </a:t>
            </a:r>
          </a:p>
          <a:p>
            <a:pPr algn="just"/>
            <a:r>
              <a:rPr lang="en-US" dirty="0" err="1" smtClean="0"/>
              <a:t>Arithmatic</a:t>
            </a:r>
            <a:r>
              <a:rPr lang="en-US" dirty="0" smtClean="0"/>
              <a:t> operations with numerical data such as addition, subtraction, multiplication and division can be done using Excel. You can sort numbers/ characters according to some given criteria (like ascending, descending etc.) and use simple financial, mathematical and statistical formulas.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SPREADSHEETS </a:t>
            </a:r>
            <a:endParaRPr lang="en-US" dirty="0"/>
          </a:p>
        </p:txBody>
      </p:sp>
      <p:sp>
        <p:nvSpPr>
          <p:cNvPr id="3" name="Content Placeholder 2"/>
          <p:cNvSpPr>
            <a:spLocks noGrp="1"/>
          </p:cNvSpPr>
          <p:nvPr>
            <p:ph idx="1"/>
          </p:nvPr>
        </p:nvSpPr>
        <p:spPr/>
        <p:txBody>
          <a:bodyPr>
            <a:normAutofit/>
          </a:bodyPr>
          <a:lstStyle/>
          <a:p>
            <a:pPr algn="just"/>
            <a:r>
              <a:rPr lang="en-US" dirty="0" smtClean="0"/>
              <a:t>There are a number of features that are available in Excel to make your task easier. Some of the main features are: </a:t>
            </a:r>
          </a:p>
          <a:p>
            <a:pPr algn="just"/>
            <a:r>
              <a:rPr lang="en-US" dirty="0" smtClean="0">
                <a:solidFill>
                  <a:srgbClr val="C00000"/>
                </a:solidFill>
              </a:rPr>
              <a:t>1. AutoSum </a:t>
            </a:r>
            <a:r>
              <a:rPr lang="en-US" dirty="0" smtClean="0"/>
              <a:t>- helps you to add the contents of a cluster of adjacent cells.</a:t>
            </a:r>
          </a:p>
          <a:p>
            <a:pPr algn="just"/>
            <a:r>
              <a:rPr lang="en-US" dirty="0" smtClean="0">
                <a:solidFill>
                  <a:srgbClr val="00B050"/>
                </a:solidFill>
              </a:rPr>
              <a:t>2. List AutoFill</a:t>
            </a:r>
            <a:r>
              <a:rPr lang="en-US" dirty="0" smtClean="0"/>
              <a:t> - automatically extends cell formatting when a new item is added to the end of a list. </a:t>
            </a:r>
          </a:p>
          <a:p>
            <a:pPr algn="just"/>
            <a:r>
              <a:rPr lang="en-US" dirty="0" smtClean="0">
                <a:solidFill>
                  <a:srgbClr val="002060"/>
                </a:solidFill>
              </a:rPr>
              <a:t>3. AutoFill </a:t>
            </a:r>
            <a:r>
              <a:rPr lang="en-US" dirty="0" smtClean="0"/>
              <a:t>- allows you to quickly fill cells with repetitive or sequential data such as chronological dates or numbers, and repeated text. AutoFill can also be used to copy functions. You can also alter text and numbers with this feature.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SPREADSHEETS </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solidFill>
                  <a:srgbClr val="C00000"/>
                </a:solidFill>
              </a:rPr>
              <a:t>4. AutoShapes toolbar</a:t>
            </a:r>
            <a:r>
              <a:rPr lang="en-US" dirty="0" smtClean="0"/>
              <a:t> will allow you to draw a number of geometrical shapes, arrows, flowchart elements, stars and more. With these shapes you can draw your own graphs. </a:t>
            </a:r>
          </a:p>
          <a:p>
            <a:pPr algn="just"/>
            <a:r>
              <a:rPr lang="en-US" dirty="0" smtClean="0">
                <a:solidFill>
                  <a:srgbClr val="00B050"/>
                </a:solidFill>
              </a:rPr>
              <a:t>5. Wizard -</a:t>
            </a:r>
            <a:r>
              <a:rPr lang="en-US" dirty="0" smtClean="0"/>
              <a:t> guides you to work effectively while you work by displaying various helpful tips and techniques based on what you are doing.</a:t>
            </a:r>
          </a:p>
          <a:p>
            <a:pPr algn="just"/>
            <a:r>
              <a:rPr lang="en-US" dirty="0" smtClean="0">
                <a:solidFill>
                  <a:srgbClr val="0070C0"/>
                </a:solidFill>
              </a:rPr>
              <a:t>6. Drag and Drop -</a:t>
            </a:r>
            <a:r>
              <a:rPr lang="en-US" dirty="0" smtClean="0"/>
              <a:t> it will help you to reposition the data and text by simply dragging the data with the help of mouse.</a:t>
            </a:r>
          </a:p>
          <a:p>
            <a:pPr algn="just"/>
            <a:r>
              <a:rPr lang="en-US" dirty="0" smtClean="0">
                <a:solidFill>
                  <a:srgbClr val="7030A0"/>
                </a:solidFill>
              </a:rPr>
              <a:t>7. Charts -</a:t>
            </a:r>
            <a:r>
              <a:rPr lang="en-US" dirty="0" smtClean="0"/>
              <a:t> it will help you in presenting a graphical representation of your data in the form of Pie, Bar, Line charts and more.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SPREADSHEETS </a:t>
            </a:r>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C00000"/>
                </a:solidFill>
              </a:rPr>
              <a:t>8. PivotTable</a:t>
            </a:r>
            <a:r>
              <a:rPr lang="en-US" dirty="0" smtClean="0"/>
              <a:t> - it flips and sums data in seconds and allows you to perform data analysis and generating reports like periodic financial statements, statistical reports, etc. You can also </a:t>
            </a:r>
            <a:r>
              <a:rPr lang="en-US" dirty="0" err="1" smtClean="0"/>
              <a:t>analyse</a:t>
            </a:r>
            <a:r>
              <a:rPr lang="en-US" dirty="0" smtClean="0"/>
              <a:t> complex data relationships graphically. </a:t>
            </a:r>
          </a:p>
          <a:p>
            <a:pPr algn="just"/>
            <a:r>
              <a:rPr lang="en-US" dirty="0" smtClean="0">
                <a:solidFill>
                  <a:srgbClr val="00B050"/>
                </a:solidFill>
              </a:rPr>
              <a:t>9. Shortcut Menus </a:t>
            </a:r>
            <a:r>
              <a:rPr lang="en-US" dirty="0" smtClean="0"/>
              <a:t>- the commands that are appropriate to the task that you are doing will appear by clicking the right mouse button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Excel Interface</a:t>
            </a:r>
            <a:endParaRPr lang="en-US" dirty="0"/>
          </a:p>
        </p:txBody>
      </p:sp>
      <p:sp>
        <p:nvSpPr>
          <p:cNvPr id="3" name="Content Placeholder 2"/>
          <p:cNvSpPr>
            <a:spLocks noGrp="1"/>
          </p:cNvSpPr>
          <p:nvPr>
            <p:ph idx="1"/>
          </p:nvPr>
        </p:nvSpPr>
        <p:spPr/>
        <p:txBody>
          <a:bodyPr/>
          <a:lstStyle/>
          <a:p>
            <a:pPr algn="just"/>
            <a:r>
              <a:rPr lang="en-US" dirty="0" smtClean="0"/>
              <a:t>After starting Excel, you will see two windows - one within the other. </a:t>
            </a:r>
            <a:r>
              <a:rPr lang="en-US" dirty="0" smtClean="0">
                <a:solidFill>
                  <a:srgbClr val="C00000"/>
                </a:solidFill>
              </a:rPr>
              <a:t>The outer window is the Application Window </a:t>
            </a:r>
            <a:r>
              <a:rPr lang="en-US" dirty="0" smtClean="0"/>
              <a:t>and the </a:t>
            </a:r>
            <a:r>
              <a:rPr lang="en-US" dirty="0" smtClean="0">
                <a:solidFill>
                  <a:srgbClr val="00B050"/>
                </a:solidFill>
              </a:rPr>
              <a:t>inner window is the Workbook Window</a:t>
            </a:r>
            <a:r>
              <a:rPr lang="en-US" dirty="0" smtClean="0"/>
              <a:t>. When maximized, the Excel Workbook Window blends in with the Application Window.</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ADEVEN\Desktop\BSc Computer Science\Office Automation Tools\excel interface.PNG"/>
          <p:cNvPicPr>
            <a:picLocks noChangeAspect="1" noChangeArrowheads="1"/>
          </p:cNvPicPr>
          <p:nvPr/>
        </p:nvPicPr>
        <p:blipFill>
          <a:blip r:embed="rId2"/>
          <a:srcRect/>
          <a:stretch>
            <a:fillRect/>
          </a:stretch>
        </p:blipFill>
        <p:spPr bwMode="auto">
          <a:xfrm>
            <a:off x="367885" y="533400"/>
            <a:ext cx="7964185" cy="548639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Application Window</a:t>
            </a:r>
            <a:endParaRPr lang="en-US" dirty="0"/>
          </a:p>
        </p:txBody>
      </p:sp>
      <p:sp>
        <p:nvSpPr>
          <p:cNvPr id="3" name="Content Placeholder 2"/>
          <p:cNvSpPr>
            <a:spLocks noGrp="1"/>
          </p:cNvSpPr>
          <p:nvPr>
            <p:ph idx="1"/>
          </p:nvPr>
        </p:nvSpPr>
        <p:spPr/>
        <p:txBody>
          <a:bodyPr/>
          <a:lstStyle/>
          <a:p>
            <a:pPr algn="just"/>
            <a:r>
              <a:rPr lang="en-US" dirty="0" smtClean="0"/>
              <a:t>The Application Window provides the space for your worksheets and workbook elements such as charts. The components of the Application Window are described below:</a:t>
            </a:r>
          </a:p>
          <a:p>
            <a:pPr lvl="1" algn="just"/>
            <a:r>
              <a:rPr lang="en-US" dirty="0" smtClean="0">
                <a:solidFill>
                  <a:srgbClr val="C00000"/>
                </a:solidFill>
              </a:rPr>
              <a:t>The Quick Access Toolbar</a:t>
            </a:r>
            <a:r>
              <a:rPr lang="en-US" dirty="0" smtClean="0"/>
              <a:t>:</a:t>
            </a:r>
          </a:p>
          <a:p>
            <a:pPr lvl="2" algn="just"/>
            <a:r>
              <a:rPr lang="en-US" dirty="0" smtClean="0"/>
              <a:t>The Quick Access Toolbar </a:t>
            </a:r>
            <a:r>
              <a:rPr lang="en-US" dirty="0" smtClean="0">
                <a:solidFill>
                  <a:srgbClr val="00B050"/>
                </a:solidFill>
              </a:rPr>
              <a:t>lets you access common commands </a:t>
            </a:r>
            <a:r>
              <a:rPr lang="en-US" dirty="0" smtClean="0"/>
              <a:t>no matter which tab is selected. By default, it includes the Save, Undo, and Repeat commands. You can add other commands depending on your preference.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Application Window</a:t>
            </a:r>
            <a:endParaRPr lang="en-US" dirty="0"/>
          </a:p>
        </p:txBody>
      </p:sp>
      <p:sp>
        <p:nvSpPr>
          <p:cNvPr id="3" name="Content Placeholder 2"/>
          <p:cNvSpPr>
            <a:spLocks noGrp="1"/>
          </p:cNvSpPr>
          <p:nvPr>
            <p:ph idx="1"/>
          </p:nvPr>
        </p:nvSpPr>
        <p:spPr/>
        <p:txBody>
          <a:bodyPr>
            <a:normAutofit/>
          </a:bodyPr>
          <a:lstStyle/>
          <a:p>
            <a:pPr lvl="1" algn="just"/>
            <a:r>
              <a:rPr lang="en-US" dirty="0" smtClean="0">
                <a:solidFill>
                  <a:srgbClr val="C00000"/>
                </a:solidFill>
              </a:rPr>
              <a:t>The Ribbon:</a:t>
            </a:r>
          </a:p>
          <a:p>
            <a:pPr lvl="2" algn="just"/>
            <a:r>
              <a:rPr lang="en-US" dirty="0" smtClean="0"/>
              <a:t>Excel uses a tabbed Ribbon system instead of traditional menus. The Ribbon contains multiple tabs, each with several groups of commands. You will use these tabs to perform the most common tasks in Excel.</a:t>
            </a:r>
          </a:p>
          <a:p>
            <a:pPr lvl="1" algn="just"/>
            <a:r>
              <a:rPr lang="en-US" dirty="0" smtClean="0">
                <a:solidFill>
                  <a:srgbClr val="C00000"/>
                </a:solidFill>
              </a:rPr>
              <a:t>The Formula Bar:</a:t>
            </a:r>
          </a:p>
          <a:p>
            <a:pPr lvl="2" algn="just"/>
            <a:r>
              <a:rPr lang="en-US" dirty="0" smtClean="0"/>
              <a:t>In the formula bar, you can enter or edit data, a formula, or a function that will appear in a specific cell. </a:t>
            </a:r>
          </a:p>
          <a:p>
            <a:pPr lvl="1" algn="just"/>
            <a:r>
              <a:rPr lang="en-US" dirty="0" smtClean="0">
                <a:solidFill>
                  <a:srgbClr val="C00000"/>
                </a:solidFill>
              </a:rPr>
              <a:t>The Name Box:</a:t>
            </a:r>
          </a:p>
          <a:p>
            <a:pPr lvl="2" algn="just"/>
            <a:r>
              <a:rPr lang="en-US" dirty="0" smtClean="0"/>
              <a:t>The Name box displays the location, or "name" of a selected cell.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Workbook Window</a:t>
            </a:r>
            <a:endParaRPr lang="en-US" dirty="0"/>
          </a:p>
        </p:txBody>
      </p:sp>
      <p:sp>
        <p:nvSpPr>
          <p:cNvPr id="3" name="Content Placeholder 2"/>
          <p:cNvSpPr>
            <a:spLocks noGrp="1"/>
          </p:cNvSpPr>
          <p:nvPr>
            <p:ph idx="1"/>
          </p:nvPr>
        </p:nvSpPr>
        <p:spPr/>
        <p:txBody>
          <a:bodyPr>
            <a:normAutofit/>
          </a:bodyPr>
          <a:lstStyle/>
          <a:p>
            <a:pPr algn="just"/>
            <a:r>
              <a:rPr lang="en-US" dirty="0" smtClean="0"/>
              <a:t>There can be a </a:t>
            </a:r>
            <a:r>
              <a:rPr lang="en-US" dirty="0" smtClean="0">
                <a:solidFill>
                  <a:srgbClr val="C00000"/>
                </a:solidFill>
              </a:rPr>
              <a:t>max of 1,048,576 rows and 16,384 columns </a:t>
            </a:r>
            <a:r>
              <a:rPr lang="en-US" dirty="0" smtClean="0"/>
              <a:t>in an excel work sheet.</a:t>
            </a:r>
          </a:p>
          <a:p>
            <a:pPr lvl="1" algn="just"/>
            <a:r>
              <a:rPr lang="en-US" dirty="0" smtClean="0"/>
              <a:t>The Worksheet:</a:t>
            </a:r>
          </a:p>
          <a:p>
            <a:pPr lvl="2" algn="just"/>
            <a:r>
              <a:rPr lang="en-US" dirty="0" smtClean="0">
                <a:solidFill>
                  <a:srgbClr val="00B050"/>
                </a:solidFill>
              </a:rPr>
              <a:t>Excel files are called workbooks</a:t>
            </a:r>
            <a:r>
              <a:rPr lang="en-US" dirty="0" smtClean="0"/>
              <a:t>. Each workbook holds one or more worksheets (also known as "spreadsheets").</a:t>
            </a:r>
          </a:p>
          <a:p>
            <a:pPr lvl="2" algn="just"/>
            <a:r>
              <a:rPr lang="en-US" dirty="0" smtClean="0"/>
              <a:t>Whenever you create a new Excel workbook, it will contain one worksheet named Sheet1. A worksheet </a:t>
            </a:r>
            <a:r>
              <a:rPr lang="en-US" dirty="0" smtClean="0">
                <a:solidFill>
                  <a:srgbClr val="C00000"/>
                </a:solidFill>
              </a:rPr>
              <a:t>is a grid of columns and rows where columns </a:t>
            </a:r>
            <a:r>
              <a:rPr lang="en-US" dirty="0" smtClean="0"/>
              <a:t>are designated by letters running across the top of the worksheet and rows are designated by numbers running down the left side of the worksheet.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Workbook Window</a:t>
            </a:r>
            <a:endParaRPr lang="en-US" dirty="0"/>
          </a:p>
        </p:txBody>
      </p:sp>
      <p:sp>
        <p:nvSpPr>
          <p:cNvPr id="3" name="Content Placeholder 2"/>
          <p:cNvSpPr>
            <a:spLocks noGrp="1"/>
          </p:cNvSpPr>
          <p:nvPr>
            <p:ph idx="1"/>
          </p:nvPr>
        </p:nvSpPr>
        <p:spPr/>
        <p:txBody>
          <a:bodyPr/>
          <a:lstStyle/>
          <a:p>
            <a:pPr lvl="1"/>
            <a:r>
              <a:rPr lang="en-US" dirty="0" smtClean="0"/>
              <a:t>The Scrolling Buttons:</a:t>
            </a:r>
          </a:p>
          <a:p>
            <a:pPr lvl="2"/>
            <a:r>
              <a:rPr lang="en-US" dirty="0" smtClean="0"/>
              <a:t>These buttons scroll the display of sheet tabs one at a time or to display the first and last grouping of sheet tabs and are located to the left of the sheet tabs</a:t>
            </a:r>
            <a:endParaRPr lang="en-US" dirty="0"/>
          </a:p>
        </p:txBody>
      </p:sp>
      <p:pic>
        <p:nvPicPr>
          <p:cNvPr id="2050" name="Picture 2" descr="C:\Users\ADEVEN\Desktop\BSc Computer Science\Office Automation Tools\scroll between worksheets.PNG"/>
          <p:cNvPicPr>
            <a:picLocks noChangeAspect="1" noChangeArrowheads="1"/>
          </p:cNvPicPr>
          <p:nvPr/>
        </p:nvPicPr>
        <p:blipFill>
          <a:blip r:embed="rId2"/>
          <a:srcRect/>
          <a:stretch>
            <a:fillRect/>
          </a:stretch>
        </p:blipFill>
        <p:spPr bwMode="auto">
          <a:xfrm>
            <a:off x="2157413" y="3457575"/>
            <a:ext cx="4829175" cy="240982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Workbook Window</a:t>
            </a:r>
            <a:endParaRPr lang="en-US" dirty="0"/>
          </a:p>
        </p:txBody>
      </p:sp>
      <p:sp>
        <p:nvSpPr>
          <p:cNvPr id="3" name="Content Placeholder 2"/>
          <p:cNvSpPr>
            <a:spLocks noGrp="1"/>
          </p:cNvSpPr>
          <p:nvPr>
            <p:ph idx="1"/>
          </p:nvPr>
        </p:nvSpPr>
        <p:spPr/>
        <p:txBody>
          <a:bodyPr/>
          <a:lstStyle/>
          <a:p>
            <a:pPr lvl="1"/>
            <a:r>
              <a:rPr lang="en-US" dirty="0" smtClean="0"/>
              <a:t>The Scroll Bars:</a:t>
            </a:r>
          </a:p>
          <a:p>
            <a:pPr lvl="2"/>
            <a:r>
              <a:rPr lang="en-US" dirty="0" smtClean="0"/>
              <a:t>Your spreadsheet may frequently have more data than you can see on the screen at once. Click, hold and drag the vertical or horizontal scroll bar depending on what part of the page you want to see.</a:t>
            </a:r>
            <a:endParaRPr lang="en-US" dirty="0"/>
          </a:p>
        </p:txBody>
      </p:sp>
      <p:pic>
        <p:nvPicPr>
          <p:cNvPr id="3074" name="Picture 2" descr="C:\Users\ADEVEN\Desktop\BSc Computer Science\Office Automation Tools\scroll bars in excel.PNG"/>
          <p:cNvPicPr>
            <a:picLocks noChangeAspect="1" noChangeArrowheads="1"/>
          </p:cNvPicPr>
          <p:nvPr/>
        </p:nvPicPr>
        <p:blipFill>
          <a:blip r:embed="rId2"/>
          <a:srcRect/>
          <a:stretch>
            <a:fillRect/>
          </a:stretch>
        </p:blipFill>
        <p:spPr bwMode="auto">
          <a:xfrm>
            <a:off x="3333750" y="3810000"/>
            <a:ext cx="2476500" cy="260032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Renaming a worksheet</a:t>
            </a:r>
            <a:endParaRPr lang="en-US" dirty="0"/>
          </a:p>
        </p:txBody>
      </p:sp>
      <p:sp>
        <p:nvSpPr>
          <p:cNvPr id="3" name="Content Placeholder 2"/>
          <p:cNvSpPr>
            <a:spLocks noGrp="1"/>
          </p:cNvSpPr>
          <p:nvPr>
            <p:ph idx="1"/>
          </p:nvPr>
        </p:nvSpPr>
        <p:spPr/>
        <p:txBody>
          <a:bodyPr>
            <a:normAutofit/>
          </a:bodyPr>
          <a:lstStyle/>
          <a:p>
            <a:r>
              <a:rPr lang="en-US" dirty="0" smtClean="0"/>
              <a:t>Whenever you create a new Excel workbook, it will contain worksheet named Sheet1,Sheet2 etc. You can rename a worksheet to better reflect its content.</a:t>
            </a:r>
          </a:p>
          <a:p>
            <a:pPr marL="514350" indent="-514350">
              <a:buFont typeface="+mj-lt"/>
              <a:buAutoNum type="arabicPeriod"/>
            </a:pPr>
            <a:r>
              <a:rPr lang="en-US" dirty="0" smtClean="0"/>
              <a:t>Right-click the worksheet you wish to rename, then select Rename from the worksheet menu. </a:t>
            </a:r>
          </a:p>
          <a:p>
            <a:pPr marL="514350" indent="-514350">
              <a:buFont typeface="+mj-lt"/>
              <a:buAutoNum type="arabicPeriod"/>
            </a:pPr>
            <a:r>
              <a:rPr lang="en-US" dirty="0" smtClean="0"/>
              <a:t>Type the desired name for the worksheet. </a:t>
            </a:r>
          </a:p>
          <a:p>
            <a:pPr marL="514350" indent="-514350">
              <a:buFont typeface="+mj-lt"/>
              <a:buAutoNum type="arabicPeriod"/>
            </a:pPr>
            <a:r>
              <a:rPr lang="en-US" dirty="0" smtClean="0"/>
              <a:t>Click anywhere outside of the worksheet, or press Enter on your keyboard. The worksheet will be renamed.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a new worksheet	</a:t>
            </a:r>
            <a:endParaRPr lang="en-US" dirty="0"/>
          </a:p>
        </p:txBody>
      </p:sp>
      <p:sp>
        <p:nvSpPr>
          <p:cNvPr id="3" name="Content Placeholder 2"/>
          <p:cNvSpPr>
            <a:spLocks noGrp="1"/>
          </p:cNvSpPr>
          <p:nvPr>
            <p:ph idx="1"/>
          </p:nvPr>
        </p:nvSpPr>
        <p:spPr/>
        <p:txBody>
          <a:bodyPr/>
          <a:lstStyle/>
          <a:p>
            <a:pPr marL="514350" indent="-514350" algn="just">
              <a:buFont typeface="+mj-lt"/>
              <a:buAutoNum type="arabicPeriod"/>
            </a:pPr>
            <a:r>
              <a:rPr lang="en-US" dirty="0" smtClean="0"/>
              <a:t>Locate and select the New Sheet button/ Insert Worksheet.</a:t>
            </a:r>
          </a:p>
          <a:p>
            <a:pPr marL="514350" indent="-514350" algn="just">
              <a:buFont typeface="+mj-lt"/>
              <a:buAutoNum type="arabicPeriod"/>
            </a:pPr>
            <a:r>
              <a:rPr lang="en-US" dirty="0" smtClean="0"/>
              <a:t>A new blank worksheet will appear.</a:t>
            </a:r>
          </a:p>
          <a:p>
            <a:pPr marL="514350" indent="-514350" algn="just"/>
            <a:r>
              <a:rPr lang="en-US" dirty="0" smtClean="0"/>
              <a:t>The </a:t>
            </a:r>
            <a:r>
              <a:rPr lang="en-US" b="1" dirty="0" smtClean="0">
                <a:solidFill>
                  <a:srgbClr val="FF0000"/>
                </a:solidFill>
              </a:rPr>
              <a:t>shortcut key to insert a new worksheet is: SHIFT + F11. </a:t>
            </a:r>
          </a:p>
          <a:p>
            <a:pPr marL="514350" indent="-514350" algn="just">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Delete a worksheet</a:t>
            </a:r>
            <a:endParaRPr lang="en-US" dirty="0"/>
          </a:p>
        </p:txBody>
      </p:sp>
      <p:sp>
        <p:nvSpPr>
          <p:cNvPr id="3" name="Content Placeholder 2"/>
          <p:cNvSpPr>
            <a:spLocks noGrp="1"/>
          </p:cNvSpPr>
          <p:nvPr>
            <p:ph idx="1"/>
          </p:nvPr>
        </p:nvSpPr>
        <p:spPr/>
        <p:txBody>
          <a:bodyPr/>
          <a:lstStyle/>
          <a:p>
            <a:pPr algn="just"/>
            <a:r>
              <a:rPr lang="en-US" dirty="0" smtClean="0"/>
              <a:t>Right-click the worksheet you wish to delete, then select Delete from the worksheet menu. </a:t>
            </a:r>
          </a:p>
          <a:p>
            <a:pPr algn="just"/>
            <a:r>
              <a:rPr lang="en-US" dirty="0" smtClean="0"/>
              <a:t>The worksheet will be deleted from your workbook.</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 a worksheet</a:t>
            </a:r>
            <a:endParaRPr lang="en-US" dirty="0"/>
          </a:p>
        </p:txBody>
      </p:sp>
      <p:sp>
        <p:nvSpPr>
          <p:cNvPr id="3" name="Content Placeholder 2"/>
          <p:cNvSpPr>
            <a:spLocks noGrp="1"/>
          </p:cNvSpPr>
          <p:nvPr>
            <p:ph idx="1"/>
          </p:nvPr>
        </p:nvSpPr>
        <p:spPr/>
        <p:txBody>
          <a:bodyPr>
            <a:normAutofit/>
          </a:bodyPr>
          <a:lstStyle/>
          <a:p>
            <a:r>
              <a:rPr lang="en-US" dirty="0" smtClean="0"/>
              <a:t>If you need to duplicate the content of one worksheet to another, Excel allows you to copy an existing worksheet</a:t>
            </a:r>
          </a:p>
          <a:p>
            <a:pPr marL="514350" indent="-514350">
              <a:buFont typeface="+mj-lt"/>
              <a:buAutoNum type="arabicPeriod"/>
            </a:pPr>
            <a:r>
              <a:rPr lang="en-US" dirty="0" smtClean="0"/>
              <a:t>Right-click the worksheet you want to copy, then select Move or Copy from the worksheet menu.</a:t>
            </a:r>
          </a:p>
          <a:p>
            <a:pPr marL="514350" indent="-514350">
              <a:buFont typeface="+mj-lt"/>
              <a:buAutoNum type="arabicPeriod"/>
            </a:pPr>
            <a:r>
              <a:rPr lang="en-US" dirty="0" smtClean="0"/>
              <a:t>The Move or Copy dialog box will appear. Choose where the sheet will appear in the Before sheet: field.</a:t>
            </a:r>
          </a:p>
          <a:p>
            <a:pPr marL="514350" indent="-514350">
              <a:buFont typeface="+mj-lt"/>
              <a:buAutoNum type="arabicPeriod"/>
            </a:pPr>
            <a:r>
              <a:rPr lang="en-US" dirty="0" smtClean="0"/>
              <a:t>Check the box next to Create a copy, then click OK.</a:t>
            </a:r>
          </a:p>
          <a:p>
            <a:pPr marL="514350" indent="-514350">
              <a:buFont typeface="+mj-lt"/>
              <a:buAutoNum type="arabicPeriod"/>
            </a:pPr>
            <a:r>
              <a:rPr lang="en-US" dirty="0" smtClean="0"/>
              <a:t>The worksheet will be copied. It will have the same title as the original worksheet, as well as a version number.</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the worksheet color</a:t>
            </a:r>
            <a:endParaRPr lang="en-US" dirty="0"/>
          </a:p>
        </p:txBody>
      </p:sp>
      <p:sp>
        <p:nvSpPr>
          <p:cNvPr id="3" name="Content Placeholder 2"/>
          <p:cNvSpPr>
            <a:spLocks noGrp="1"/>
          </p:cNvSpPr>
          <p:nvPr>
            <p:ph idx="1"/>
          </p:nvPr>
        </p:nvSpPr>
        <p:spPr/>
        <p:txBody>
          <a:bodyPr>
            <a:normAutofit/>
          </a:bodyPr>
          <a:lstStyle/>
          <a:p>
            <a:pPr algn="just"/>
            <a:r>
              <a:rPr lang="en-US" dirty="0" smtClean="0"/>
              <a:t>You can change a worksheet's color to help organize your worksheets and make your workbook easier to navigate.</a:t>
            </a:r>
          </a:p>
          <a:p>
            <a:pPr marL="514350" indent="-514350" algn="just">
              <a:buFont typeface="+mj-lt"/>
              <a:buAutoNum type="arabicPeriod"/>
            </a:pPr>
            <a:r>
              <a:rPr lang="en-US" dirty="0" smtClean="0"/>
              <a:t>Right-click the desired worksheet, and hover the mouse over Tab Color. The Color menu will appear.</a:t>
            </a:r>
          </a:p>
          <a:p>
            <a:pPr marL="514350" indent="-514350" algn="just">
              <a:buFont typeface="+mj-lt"/>
              <a:buAutoNum type="arabicPeriod"/>
            </a:pPr>
            <a:r>
              <a:rPr lang="en-US" dirty="0" smtClean="0"/>
              <a:t>Select the desired color. A live preview of the new worksheet color will appear as you hover the mouse over different options.</a:t>
            </a:r>
          </a:p>
          <a:p>
            <a:pPr marL="514350" indent="-514350" algn="just">
              <a:buFont typeface="+mj-lt"/>
              <a:buAutoNum type="arabicPeriod"/>
            </a:pPr>
            <a:r>
              <a:rPr lang="en-US" dirty="0" smtClean="0"/>
              <a:t>The worksheet color will be changed.</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Cells</a:t>
            </a:r>
            <a:endParaRPr lang="en-US" dirty="0"/>
          </a:p>
        </p:txBody>
      </p:sp>
      <p:sp>
        <p:nvSpPr>
          <p:cNvPr id="3" name="Content Placeholder 2"/>
          <p:cNvSpPr>
            <a:spLocks noGrp="1"/>
          </p:cNvSpPr>
          <p:nvPr>
            <p:ph idx="1"/>
          </p:nvPr>
        </p:nvSpPr>
        <p:spPr>
          <a:xfrm>
            <a:off x="457200" y="1143000"/>
            <a:ext cx="8229600" cy="4525963"/>
          </a:xfrm>
        </p:spPr>
        <p:txBody>
          <a:bodyPr/>
          <a:lstStyle/>
          <a:p>
            <a:pPr algn="just"/>
            <a:r>
              <a:rPr lang="en-US" dirty="0" smtClean="0"/>
              <a:t>Whenever you work with Excel, you'll enter information, or content, into cells. Cells are the basic building blocks of a worksheet.</a:t>
            </a:r>
          </a:p>
          <a:p>
            <a:pPr algn="just"/>
            <a:r>
              <a:rPr lang="en-US" dirty="0" smtClean="0"/>
              <a:t>Every worksheet is made up of thousands of rectangles, which are called cells. </a:t>
            </a:r>
            <a:r>
              <a:rPr lang="en-US" b="1" dirty="0" smtClean="0">
                <a:solidFill>
                  <a:srgbClr val="C00000"/>
                </a:solidFill>
              </a:rPr>
              <a:t>A cell is the intersection of a row and a column. </a:t>
            </a:r>
            <a:r>
              <a:rPr lang="en-US" dirty="0" smtClean="0"/>
              <a:t>Columns are identified by letters (A, B, C), while rows are identified by numbers (1, 2, 3). </a:t>
            </a:r>
            <a:endParaRPr lang="en-US" dirty="0"/>
          </a:p>
        </p:txBody>
      </p:sp>
      <p:pic>
        <p:nvPicPr>
          <p:cNvPr id="4098" name="Picture 2" descr="C:\Users\ADEVEN\Desktop\BSc Computer Science\Office Automation Tools\cell in excel.PNG"/>
          <p:cNvPicPr>
            <a:picLocks noChangeAspect="1" noChangeArrowheads="1"/>
          </p:cNvPicPr>
          <p:nvPr/>
        </p:nvPicPr>
        <p:blipFill>
          <a:blip r:embed="rId2"/>
          <a:srcRect/>
          <a:stretch>
            <a:fillRect/>
          </a:stretch>
        </p:blipFill>
        <p:spPr bwMode="auto">
          <a:xfrm>
            <a:off x="5791200" y="5179255"/>
            <a:ext cx="3352800" cy="183114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Cells</a:t>
            </a:r>
            <a:endParaRPr lang="en-US" dirty="0"/>
          </a:p>
        </p:txBody>
      </p:sp>
      <p:sp>
        <p:nvSpPr>
          <p:cNvPr id="3" name="Content Placeholder 2"/>
          <p:cNvSpPr>
            <a:spLocks noGrp="1"/>
          </p:cNvSpPr>
          <p:nvPr>
            <p:ph idx="1"/>
          </p:nvPr>
        </p:nvSpPr>
        <p:spPr/>
        <p:txBody>
          <a:bodyPr/>
          <a:lstStyle/>
          <a:p>
            <a:pPr algn="just"/>
            <a:r>
              <a:rPr lang="en-US" dirty="0" smtClean="0"/>
              <a:t>Each cell has its own name, or cell address, based on its column and row. In this example, the selected cell intersects column C and row 5, so the cell address is C5. The cell address will also appear in the Name box. </a:t>
            </a:r>
            <a:endParaRPr lang="en-US" dirty="0"/>
          </a:p>
        </p:txBody>
      </p:sp>
      <p:pic>
        <p:nvPicPr>
          <p:cNvPr id="5122" name="Picture 2" descr="C:\Users\ADEVEN\Desktop\BSc Computer Science\Office Automation Tools\cell address.PNG"/>
          <p:cNvPicPr>
            <a:picLocks noChangeAspect="1" noChangeArrowheads="1"/>
          </p:cNvPicPr>
          <p:nvPr/>
        </p:nvPicPr>
        <p:blipFill>
          <a:blip r:embed="rId2"/>
          <a:srcRect/>
          <a:stretch>
            <a:fillRect/>
          </a:stretch>
        </p:blipFill>
        <p:spPr bwMode="auto">
          <a:xfrm>
            <a:off x="2614613" y="4257675"/>
            <a:ext cx="3914775" cy="160972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a:t>
            </a:r>
            <a:endParaRPr lang="en-US" dirty="0"/>
          </a:p>
        </p:txBody>
      </p:sp>
      <p:sp>
        <p:nvSpPr>
          <p:cNvPr id="3" name="Content Placeholder 2"/>
          <p:cNvSpPr>
            <a:spLocks noGrp="1"/>
          </p:cNvSpPr>
          <p:nvPr>
            <p:ph idx="1"/>
          </p:nvPr>
        </p:nvSpPr>
        <p:spPr/>
        <p:txBody>
          <a:bodyPr/>
          <a:lstStyle/>
          <a:p>
            <a:pPr algn="just"/>
            <a:r>
              <a:rPr lang="en-US" dirty="0" smtClean="0"/>
              <a:t>You can also select multiple cells at the same time. </a:t>
            </a:r>
            <a:r>
              <a:rPr lang="en-US" dirty="0" smtClean="0">
                <a:solidFill>
                  <a:srgbClr val="C00000"/>
                </a:solidFill>
              </a:rPr>
              <a:t>A group of cells is known as a cell range</a:t>
            </a:r>
            <a:r>
              <a:rPr lang="en-US" dirty="0" smtClean="0"/>
              <a:t>. Rather than a single cell address, you will refer to a cell range using the cell addresses of the first and last cells in the cell range, separated by a colon. For example, a cell range that included cells A1, A2, A3, A4, and A5 would be written as A1:A5.</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Content</a:t>
            </a:r>
            <a:endParaRPr lang="en-US" dirty="0"/>
          </a:p>
        </p:txBody>
      </p:sp>
      <p:sp>
        <p:nvSpPr>
          <p:cNvPr id="3" name="Content Placeholder 2"/>
          <p:cNvSpPr>
            <a:spLocks noGrp="1"/>
          </p:cNvSpPr>
          <p:nvPr>
            <p:ph idx="1"/>
          </p:nvPr>
        </p:nvSpPr>
        <p:spPr/>
        <p:txBody>
          <a:bodyPr>
            <a:normAutofit/>
          </a:bodyPr>
          <a:lstStyle/>
          <a:p>
            <a:pPr algn="just"/>
            <a:r>
              <a:rPr lang="en-US" dirty="0" smtClean="0"/>
              <a:t>Any information you enter into a spreadsheet will be stored in a cell. Each cell can contain several different kinds of content, including text, formatting, formulas, and functions. </a:t>
            </a:r>
          </a:p>
          <a:p>
            <a:pPr lvl="1" algn="just"/>
            <a:r>
              <a:rPr lang="en-US" dirty="0" smtClean="0">
                <a:solidFill>
                  <a:srgbClr val="C00000"/>
                </a:solidFill>
              </a:rPr>
              <a:t>Text: </a:t>
            </a:r>
            <a:r>
              <a:rPr lang="en-US" dirty="0" smtClean="0"/>
              <a:t>Cells can contain text, such as letters, numbers, and dates.</a:t>
            </a:r>
          </a:p>
          <a:p>
            <a:pPr lvl="1" algn="just"/>
            <a:r>
              <a:rPr lang="en-US" dirty="0" smtClean="0">
                <a:solidFill>
                  <a:srgbClr val="00B050"/>
                </a:solidFill>
              </a:rPr>
              <a:t>Formatting Attributes</a:t>
            </a:r>
            <a:r>
              <a:rPr lang="en-US" dirty="0" smtClean="0"/>
              <a:t>: Cells can contain formatting attributes that change the way letters, numbers, and dates are displayed. For example, percentages can appear as 0.15 or 15%. You can even change a cell's background color.</a:t>
            </a:r>
          </a:p>
          <a:p>
            <a:pPr lvl="1" algn="just"/>
            <a:r>
              <a:rPr lang="en-US" dirty="0" smtClean="0">
                <a:solidFill>
                  <a:srgbClr val="C00000"/>
                </a:solidFill>
              </a:rPr>
              <a:t>Formulas and Functions: </a:t>
            </a:r>
            <a:r>
              <a:rPr lang="en-US" dirty="0" smtClean="0"/>
              <a:t>Cells can contain formulas and functions that calculate cell values.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fill handle</a:t>
            </a:r>
            <a:endParaRPr lang="en-US" dirty="0"/>
          </a:p>
        </p:txBody>
      </p:sp>
      <p:sp>
        <p:nvSpPr>
          <p:cNvPr id="3" name="Content Placeholder 2"/>
          <p:cNvSpPr>
            <a:spLocks noGrp="1"/>
          </p:cNvSpPr>
          <p:nvPr>
            <p:ph idx="1"/>
          </p:nvPr>
        </p:nvSpPr>
        <p:spPr/>
        <p:txBody>
          <a:bodyPr/>
          <a:lstStyle/>
          <a:p>
            <a:pPr algn="just"/>
            <a:r>
              <a:rPr lang="en-US" dirty="0" smtClean="0"/>
              <a:t>There may be times when you need to copy the content of one cell to several other cells in your worksheet. You could copy and paste the content into each cell, but this method would be very time consuming. Instead, you can </a:t>
            </a:r>
            <a:r>
              <a:rPr lang="en-US" dirty="0" smtClean="0">
                <a:solidFill>
                  <a:srgbClr val="C00000"/>
                </a:solidFill>
              </a:rPr>
              <a:t>use the fill handle to quickly copy and paste content to adjacent cells</a:t>
            </a:r>
            <a:r>
              <a:rPr lang="en-US" dirty="0" smtClean="0"/>
              <a:t> in the same row or column.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fill handle</a:t>
            </a:r>
            <a:endParaRPr lang="en-US" dirty="0"/>
          </a:p>
        </p:txBody>
      </p:sp>
      <p:sp>
        <p:nvSpPr>
          <p:cNvPr id="3" name="Content Placeholder 2"/>
          <p:cNvSpPr>
            <a:spLocks noGrp="1"/>
          </p:cNvSpPr>
          <p:nvPr>
            <p:ph idx="1"/>
          </p:nvPr>
        </p:nvSpPr>
        <p:spPr>
          <a:xfrm>
            <a:off x="457200" y="1295400"/>
            <a:ext cx="8229600" cy="4525963"/>
          </a:xfrm>
        </p:spPr>
        <p:txBody>
          <a:bodyPr/>
          <a:lstStyle/>
          <a:p>
            <a:pPr marL="514350" indent="-514350" algn="just">
              <a:buFont typeface="+mj-lt"/>
              <a:buAutoNum type="arabicPeriod"/>
            </a:pPr>
            <a:r>
              <a:rPr lang="en-US" dirty="0" smtClean="0"/>
              <a:t>Select the cell(s) containing the content you wish to use. The </a:t>
            </a:r>
            <a:r>
              <a:rPr lang="en-US" dirty="0" smtClean="0">
                <a:solidFill>
                  <a:srgbClr val="C00000"/>
                </a:solidFill>
              </a:rPr>
              <a:t>fill handle will appear as a small square in the bottom-right corner </a:t>
            </a:r>
            <a:r>
              <a:rPr lang="en-US" dirty="0" smtClean="0"/>
              <a:t>of the selected cell(s). </a:t>
            </a:r>
          </a:p>
          <a:p>
            <a:pPr marL="514350" indent="-514350" algn="just">
              <a:buFont typeface="+mj-lt"/>
              <a:buAutoNum type="arabicPeriod"/>
            </a:pPr>
            <a:r>
              <a:rPr lang="en-US" dirty="0" smtClean="0"/>
              <a:t>Click, hold, and drag the fill handle until all of the cells you wish to fill are selected.</a:t>
            </a:r>
          </a:p>
          <a:p>
            <a:pPr marL="514350" indent="-514350" algn="just">
              <a:buFont typeface="+mj-lt"/>
              <a:buAutoNum type="arabicPeriod"/>
            </a:pPr>
            <a:r>
              <a:rPr lang="en-US" dirty="0" smtClean="0"/>
              <a:t>Release the mouse to fill the selected cells. </a:t>
            </a:r>
            <a:endParaRPr lang="en-US" dirty="0"/>
          </a:p>
        </p:txBody>
      </p:sp>
      <p:pic>
        <p:nvPicPr>
          <p:cNvPr id="6146" name="Picture 2" descr="C:\Users\ADEVEN\Desktop\BSc Computer Science\Office Automation Tools\fill handle.PNG"/>
          <p:cNvPicPr>
            <a:picLocks noChangeAspect="1" noChangeArrowheads="1"/>
          </p:cNvPicPr>
          <p:nvPr/>
        </p:nvPicPr>
        <p:blipFill>
          <a:blip r:embed="rId2"/>
          <a:srcRect/>
          <a:stretch>
            <a:fillRect/>
          </a:stretch>
        </p:blipFill>
        <p:spPr bwMode="auto">
          <a:xfrm>
            <a:off x="3124200" y="5200650"/>
            <a:ext cx="2524125" cy="165735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 continue a series with the fill handle </a:t>
            </a:r>
            <a:endParaRPr lang="en-US" dirty="0"/>
          </a:p>
        </p:txBody>
      </p:sp>
      <p:sp>
        <p:nvSpPr>
          <p:cNvPr id="3" name="Content Placeholder 2"/>
          <p:cNvSpPr>
            <a:spLocks noGrp="1"/>
          </p:cNvSpPr>
          <p:nvPr>
            <p:ph idx="1"/>
          </p:nvPr>
        </p:nvSpPr>
        <p:spPr/>
        <p:txBody>
          <a:bodyPr/>
          <a:lstStyle/>
          <a:p>
            <a:pPr algn="just"/>
            <a:r>
              <a:rPr lang="en-US" dirty="0" smtClean="0"/>
              <a:t>The </a:t>
            </a:r>
            <a:r>
              <a:rPr lang="en-US" dirty="0" smtClean="0">
                <a:solidFill>
                  <a:srgbClr val="C00000"/>
                </a:solidFill>
              </a:rPr>
              <a:t>fill handle can also be used to continue a series</a:t>
            </a:r>
            <a:r>
              <a:rPr lang="en-US" dirty="0" smtClean="0"/>
              <a:t>. Whenever the content of a row or column follows a sequential order, like numbers (1, 2, 3) or days (Monday, Tuesday, Wednesday), the fill handle can guess what should come next in the series.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Cells</a:t>
            </a:r>
            <a:endParaRPr lang="en-US" dirty="0"/>
          </a:p>
        </p:txBody>
      </p:sp>
      <p:sp>
        <p:nvSpPr>
          <p:cNvPr id="3" name="Content Placeholder 2"/>
          <p:cNvSpPr>
            <a:spLocks noGrp="1"/>
          </p:cNvSpPr>
          <p:nvPr>
            <p:ph idx="1"/>
          </p:nvPr>
        </p:nvSpPr>
        <p:spPr/>
        <p:txBody>
          <a:bodyPr/>
          <a:lstStyle/>
          <a:p>
            <a:pPr algn="just"/>
            <a:r>
              <a:rPr lang="en-US" dirty="0" smtClean="0"/>
              <a:t>Font Formatting:</a:t>
            </a:r>
          </a:p>
          <a:p>
            <a:pPr lvl="1" algn="just"/>
            <a:r>
              <a:rPr lang="en-US" dirty="0" smtClean="0"/>
              <a:t>By default, the font of each new workbook is set to Calibri. However, Excel provides a variety of other fonts you can use to customize your cell text.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Cells</a:t>
            </a:r>
            <a:endParaRPr lang="en-US" dirty="0"/>
          </a:p>
        </p:txBody>
      </p:sp>
      <p:sp>
        <p:nvSpPr>
          <p:cNvPr id="3" name="Content Placeholder 2"/>
          <p:cNvSpPr>
            <a:spLocks noGrp="1"/>
          </p:cNvSpPr>
          <p:nvPr>
            <p:ph idx="1"/>
          </p:nvPr>
        </p:nvSpPr>
        <p:spPr/>
        <p:txBody>
          <a:bodyPr/>
          <a:lstStyle/>
          <a:p>
            <a:pPr algn="just"/>
            <a:r>
              <a:rPr lang="en-US" dirty="0" smtClean="0"/>
              <a:t>Text Alignment</a:t>
            </a:r>
          </a:p>
          <a:p>
            <a:pPr lvl="1" algn="just"/>
            <a:r>
              <a:rPr lang="en-US" dirty="0" smtClean="0"/>
              <a:t>By default, any </a:t>
            </a:r>
            <a:r>
              <a:rPr lang="en-US" dirty="0" smtClean="0">
                <a:solidFill>
                  <a:srgbClr val="C00000"/>
                </a:solidFill>
              </a:rPr>
              <a:t>text entered into your worksheet will be aligned to the bottom-left </a:t>
            </a:r>
            <a:r>
              <a:rPr lang="en-US" dirty="0" smtClean="0"/>
              <a:t>of a cell.</a:t>
            </a:r>
          </a:p>
          <a:p>
            <a:pPr lvl="1" algn="just"/>
            <a:r>
              <a:rPr lang="en-US" dirty="0" smtClean="0"/>
              <a:t> Any </a:t>
            </a:r>
            <a:r>
              <a:rPr lang="en-US" dirty="0" smtClean="0">
                <a:solidFill>
                  <a:srgbClr val="00B050"/>
                </a:solidFill>
              </a:rPr>
              <a:t>numbers will be aligned to the bottom-right of a</a:t>
            </a:r>
            <a:r>
              <a:rPr lang="en-US" dirty="0" smtClean="0"/>
              <a:t> cell.</a:t>
            </a:r>
          </a:p>
          <a:p>
            <a:pPr lvl="1" algn="just"/>
            <a:r>
              <a:rPr lang="en-US" dirty="0" smtClean="0"/>
              <a:t> Changing the alignment of your cell content allows you to choose how the content is displayed in any cell, which can make your cell content easier to read.</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Cells</a:t>
            </a:r>
            <a:endParaRPr lang="en-US" dirty="0"/>
          </a:p>
        </p:txBody>
      </p:sp>
      <p:sp>
        <p:nvSpPr>
          <p:cNvPr id="3" name="Content Placeholder 2"/>
          <p:cNvSpPr>
            <a:spLocks noGrp="1"/>
          </p:cNvSpPr>
          <p:nvPr>
            <p:ph idx="1"/>
          </p:nvPr>
        </p:nvSpPr>
        <p:spPr/>
        <p:txBody>
          <a:bodyPr/>
          <a:lstStyle/>
          <a:p>
            <a:pPr algn="just"/>
            <a:r>
              <a:rPr lang="en-US" dirty="0" smtClean="0"/>
              <a:t>To change </a:t>
            </a:r>
            <a:r>
              <a:rPr lang="en-US" dirty="0" smtClean="0">
                <a:solidFill>
                  <a:srgbClr val="C00000"/>
                </a:solidFill>
              </a:rPr>
              <a:t>horizontal text alignment</a:t>
            </a:r>
            <a:r>
              <a:rPr lang="en-US" dirty="0" smtClean="0"/>
              <a:t>:</a:t>
            </a:r>
          </a:p>
          <a:p>
            <a:pPr lvl="1" algn="just"/>
            <a:r>
              <a:rPr lang="en-US" dirty="0" smtClean="0"/>
              <a:t>Select the cell(s) you wish to modify. </a:t>
            </a:r>
          </a:p>
          <a:p>
            <a:pPr lvl="1" algn="just"/>
            <a:r>
              <a:rPr lang="en-US" dirty="0" smtClean="0"/>
              <a:t> Select one of the three horizontal alignment commands on the Home tab. In our example, we'll choose Center Align.</a:t>
            </a:r>
          </a:p>
          <a:p>
            <a:pPr lvl="1" algn="just"/>
            <a:r>
              <a:rPr lang="en-US" dirty="0" smtClean="0"/>
              <a:t>The text will realign.</a:t>
            </a:r>
            <a:endParaRPr lang="en-US" dirty="0"/>
          </a:p>
        </p:txBody>
      </p:sp>
      <p:pic>
        <p:nvPicPr>
          <p:cNvPr id="7170" name="Picture 2" descr="C:\Users\ADEVEN\Desktop\BSc Computer Science\Office Automation Tools\horizontal text alignment.PNG"/>
          <p:cNvPicPr>
            <a:picLocks noChangeAspect="1" noChangeArrowheads="1"/>
          </p:cNvPicPr>
          <p:nvPr/>
        </p:nvPicPr>
        <p:blipFill>
          <a:blip r:embed="rId2"/>
          <a:srcRect/>
          <a:stretch>
            <a:fillRect/>
          </a:stretch>
        </p:blipFill>
        <p:spPr bwMode="auto">
          <a:xfrm>
            <a:off x="3233738" y="4724400"/>
            <a:ext cx="2676525" cy="145732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Cells</a:t>
            </a:r>
            <a:endParaRPr lang="en-US" dirty="0"/>
          </a:p>
        </p:txBody>
      </p:sp>
      <p:sp>
        <p:nvSpPr>
          <p:cNvPr id="3" name="Content Placeholder 2"/>
          <p:cNvSpPr>
            <a:spLocks noGrp="1"/>
          </p:cNvSpPr>
          <p:nvPr>
            <p:ph idx="1"/>
          </p:nvPr>
        </p:nvSpPr>
        <p:spPr/>
        <p:txBody>
          <a:bodyPr/>
          <a:lstStyle/>
          <a:p>
            <a:pPr algn="just"/>
            <a:r>
              <a:rPr lang="en-US" dirty="0" smtClean="0"/>
              <a:t>To change </a:t>
            </a:r>
            <a:r>
              <a:rPr lang="en-US" dirty="0" smtClean="0">
                <a:solidFill>
                  <a:srgbClr val="C00000"/>
                </a:solidFill>
              </a:rPr>
              <a:t>vertical text alignment</a:t>
            </a:r>
          </a:p>
          <a:p>
            <a:pPr lvl="1" algn="just"/>
            <a:r>
              <a:rPr lang="en-US" dirty="0" smtClean="0"/>
              <a:t>Select the cell(s) you wish to modify.</a:t>
            </a:r>
          </a:p>
          <a:p>
            <a:pPr lvl="1" algn="just"/>
            <a:r>
              <a:rPr lang="en-US" dirty="0" smtClean="0"/>
              <a:t>Select one of the three vertical alignment commands on the Home tab. </a:t>
            </a:r>
          </a:p>
          <a:p>
            <a:pPr lvl="1" algn="just"/>
            <a:r>
              <a:rPr lang="en-US" dirty="0" smtClean="0"/>
              <a:t>The text will realign.</a:t>
            </a:r>
            <a:endParaRPr lang="en-US" dirty="0"/>
          </a:p>
        </p:txBody>
      </p:sp>
      <p:pic>
        <p:nvPicPr>
          <p:cNvPr id="8194" name="Picture 2" descr="C:\Users\ADEVEN\Desktop\BSc Computer Science\Office Automation Tools\vertical text alignment.PNG"/>
          <p:cNvPicPr>
            <a:picLocks noChangeAspect="1" noChangeArrowheads="1"/>
          </p:cNvPicPr>
          <p:nvPr/>
        </p:nvPicPr>
        <p:blipFill>
          <a:blip r:embed="rId2"/>
          <a:srcRect/>
          <a:stretch>
            <a:fillRect/>
          </a:stretch>
        </p:blipFill>
        <p:spPr bwMode="auto">
          <a:xfrm>
            <a:off x="3276600" y="4362450"/>
            <a:ext cx="2590800" cy="165735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Cells</a:t>
            </a:r>
            <a:endParaRPr lang="en-US" dirty="0"/>
          </a:p>
        </p:txBody>
      </p:sp>
      <p:sp>
        <p:nvSpPr>
          <p:cNvPr id="3" name="Content Placeholder 2"/>
          <p:cNvSpPr>
            <a:spLocks noGrp="1"/>
          </p:cNvSpPr>
          <p:nvPr>
            <p:ph idx="1"/>
          </p:nvPr>
        </p:nvSpPr>
        <p:spPr/>
        <p:txBody>
          <a:bodyPr>
            <a:normAutofit/>
          </a:bodyPr>
          <a:lstStyle/>
          <a:p>
            <a:pPr algn="just"/>
            <a:r>
              <a:rPr lang="en-US" dirty="0" smtClean="0"/>
              <a:t>Cell borders and fill colors:</a:t>
            </a:r>
          </a:p>
          <a:p>
            <a:pPr lvl="1" algn="just"/>
            <a:r>
              <a:rPr lang="en-US" dirty="0" smtClean="0"/>
              <a:t>Cell borders and fill colors allow you to create clear and defined boundaries for different sections of your worksheet. </a:t>
            </a:r>
          </a:p>
          <a:p>
            <a:pPr algn="just"/>
            <a:r>
              <a:rPr lang="en-US" dirty="0" smtClean="0"/>
              <a:t>To add a border:</a:t>
            </a:r>
          </a:p>
          <a:p>
            <a:pPr lvl="1" algn="just"/>
            <a:r>
              <a:rPr lang="en-US" dirty="0" smtClean="0"/>
              <a:t>Select the cell(s) you wish to modify.</a:t>
            </a:r>
          </a:p>
          <a:p>
            <a:pPr lvl="1" algn="just"/>
            <a:r>
              <a:rPr lang="en-US" dirty="0" smtClean="0"/>
              <a:t>Click the drop-down arrow next to the Borders command on the Home tab. The Borders dropdown menu will appear.</a:t>
            </a:r>
          </a:p>
          <a:p>
            <a:pPr lvl="1" algn="just"/>
            <a:r>
              <a:rPr lang="en-US" dirty="0" smtClean="0"/>
              <a:t>Select the border style you want to use. </a:t>
            </a:r>
          </a:p>
          <a:p>
            <a:pPr lvl="1" algn="just"/>
            <a:r>
              <a:rPr lang="en-US" dirty="0" smtClean="0"/>
              <a:t>The selected border style will appear.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Cells</a:t>
            </a:r>
            <a:endParaRPr lang="en-US" dirty="0"/>
          </a:p>
        </p:txBody>
      </p:sp>
      <p:sp>
        <p:nvSpPr>
          <p:cNvPr id="3" name="Content Placeholder 2"/>
          <p:cNvSpPr>
            <a:spLocks noGrp="1"/>
          </p:cNvSpPr>
          <p:nvPr>
            <p:ph idx="1"/>
          </p:nvPr>
        </p:nvSpPr>
        <p:spPr/>
        <p:txBody>
          <a:bodyPr/>
          <a:lstStyle/>
          <a:p>
            <a:pPr algn="just"/>
            <a:r>
              <a:rPr lang="en-US" dirty="0" smtClean="0"/>
              <a:t>You can draw borders and change the line style and color of borders with the Draw Borders tools at the bottom of the Borders drop-down menu.</a:t>
            </a:r>
            <a:endParaRPr lang="en-US" dirty="0"/>
          </a:p>
        </p:txBody>
      </p:sp>
      <p:pic>
        <p:nvPicPr>
          <p:cNvPr id="9218" name="Picture 2" descr="C:\Users\ADEVEN\Desktop\BSc Computer Science\Office Automation Tools\cell borders.PNG"/>
          <p:cNvPicPr>
            <a:picLocks noChangeAspect="1" noChangeArrowheads="1"/>
          </p:cNvPicPr>
          <p:nvPr/>
        </p:nvPicPr>
        <p:blipFill>
          <a:blip r:embed="rId2"/>
          <a:srcRect/>
          <a:stretch>
            <a:fillRect/>
          </a:stretch>
        </p:blipFill>
        <p:spPr bwMode="auto">
          <a:xfrm>
            <a:off x="3233738" y="3990975"/>
            <a:ext cx="2676525" cy="187642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Cells</a:t>
            </a:r>
            <a:endParaRPr lang="en-US" dirty="0"/>
          </a:p>
        </p:txBody>
      </p:sp>
      <p:sp>
        <p:nvSpPr>
          <p:cNvPr id="3" name="Content Placeholder 2"/>
          <p:cNvSpPr>
            <a:spLocks noGrp="1"/>
          </p:cNvSpPr>
          <p:nvPr>
            <p:ph idx="1"/>
          </p:nvPr>
        </p:nvSpPr>
        <p:spPr/>
        <p:txBody>
          <a:bodyPr>
            <a:normAutofit/>
          </a:bodyPr>
          <a:lstStyle/>
          <a:p>
            <a:pPr algn="just"/>
            <a:r>
              <a:rPr lang="en-US" dirty="0" smtClean="0"/>
              <a:t>To add a fill color:</a:t>
            </a:r>
          </a:p>
          <a:p>
            <a:pPr lvl="1" algn="just"/>
            <a:r>
              <a:rPr lang="en-US" dirty="0" smtClean="0"/>
              <a:t>Select the cell(s) you wish to modify. </a:t>
            </a:r>
          </a:p>
          <a:p>
            <a:pPr lvl="1" algn="just"/>
            <a:r>
              <a:rPr lang="en-US" dirty="0" smtClean="0"/>
              <a:t>Click the drop-down arrow next to the Fill Color command on the Home tab. The Fill Color menu will appear. </a:t>
            </a:r>
          </a:p>
          <a:p>
            <a:pPr lvl="1" algn="just"/>
            <a:r>
              <a:rPr lang="en-US" dirty="0" smtClean="0"/>
              <a:t>Select the fill color you want to use. A live preview of the new fill color will appear as you hover the mouse over different options.</a:t>
            </a:r>
          </a:p>
          <a:p>
            <a:pPr lvl="1" algn="just"/>
            <a:r>
              <a:rPr lang="en-US" dirty="0" smtClean="0"/>
              <a:t>The selected fill color will appear in the selected cells.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Cells</a:t>
            </a:r>
            <a:endParaRPr lang="en-US" dirty="0"/>
          </a:p>
        </p:txBody>
      </p:sp>
      <p:sp>
        <p:nvSpPr>
          <p:cNvPr id="3" name="Content Placeholder 2"/>
          <p:cNvSpPr>
            <a:spLocks noGrp="1"/>
          </p:cNvSpPr>
          <p:nvPr>
            <p:ph idx="1"/>
          </p:nvPr>
        </p:nvSpPr>
        <p:spPr/>
        <p:txBody>
          <a:bodyPr/>
          <a:lstStyle/>
          <a:p>
            <a:pPr algn="just"/>
            <a:r>
              <a:rPr lang="en-US" dirty="0" smtClean="0">
                <a:solidFill>
                  <a:srgbClr val="C00000"/>
                </a:solidFill>
              </a:rPr>
              <a:t>Formatting text and numbers:</a:t>
            </a:r>
          </a:p>
          <a:p>
            <a:pPr lvl="1" algn="just"/>
            <a:r>
              <a:rPr lang="en-US" dirty="0" smtClean="0"/>
              <a:t>In Excel ,you can apply specific formatting for text and numbers. Instead of displaying all cell content in exactly the same way, you can use formatting to change the appearance of dates, times, decimals, percentages (%), currency ($), and much more.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Cells</a:t>
            </a:r>
            <a:endParaRPr lang="en-US" dirty="0"/>
          </a:p>
        </p:txBody>
      </p:sp>
      <p:sp>
        <p:nvSpPr>
          <p:cNvPr id="3" name="Content Placeholder 2"/>
          <p:cNvSpPr>
            <a:spLocks noGrp="1"/>
          </p:cNvSpPr>
          <p:nvPr>
            <p:ph idx="1"/>
          </p:nvPr>
        </p:nvSpPr>
        <p:spPr/>
        <p:txBody>
          <a:bodyPr/>
          <a:lstStyle/>
          <a:p>
            <a:pPr algn="just"/>
            <a:r>
              <a:rPr lang="en-US" dirty="0" smtClean="0"/>
              <a:t>To apply number formatting:</a:t>
            </a:r>
          </a:p>
          <a:p>
            <a:pPr lvl="1" algn="just"/>
            <a:r>
              <a:rPr lang="en-US" dirty="0" smtClean="0"/>
              <a:t>Select the cells(s) you wish to modify. </a:t>
            </a:r>
          </a:p>
          <a:p>
            <a:pPr lvl="1" algn="just"/>
            <a:r>
              <a:rPr lang="en-US" dirty="0" smtClean="0"/>
              <a:t>Click the drop-down arrow next to the Number Format command on the Home tab. The Number Formatting drop-down menu will appear.</a:t>
            </a:r>
          </a:p>
          <a:p>
            <a:pPr lvl="1" algn="just"/>
            <a:r>
              <a:rPr lang="en-US" dirty="0" smtClean="0"/>
              <a:t>Select the desired formatting option. </a:t>
            </a:r>
          </a:p>
          <a:p>
            <a:pPr lvl="1" algn="just"/>
            <a:r>
              <a:rPr lang="en-US" dirty="0" smtClean="0"/>
              <a:t>The selected cells will change to the new formatting style.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42" name="Picture 2" descr="C:\Users\ADEVEN\Desktop\BSc Computer Science\Office Automation Tools\number format in excel.PNG"/>
          <p:cNvPicPr>
            <a:picLocks noChangeAspect="1" noChangeArrowheads="1"/>
          </p:cNvPicPr>
          <p:nvPr/>
        </p:nvPicPr>
        <p:blipFill>
          <a:blip r:embed="rId2"/>
          <a:srcRect/>
          <a:stretch>
            <a:fillRect/>
          </a:stretch>
        </p:blipFill>
        <p:spPr bwMode="auto">
          <a:xfrm>
            <a:off x="1146175" y="304800"/>
            <a:ext cx="7258937" cy="6172199"/>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Modifying Columns, Rows and Cells</a:t>
            </a:r>
            <a:endParaRPr lang="en-US" dirty="0"/>
          </a:p>
        </p:txBody>
      </p:sp>
      <p:sp>
        <p:nvSpPr>
          <p:cNvPr id="3" name="Content Placeholder 2"/>
          <p:cNvSpPr>
            <a:spLocks noGrp="1"/>
          </p:cNvSpPr>
          <p:nvPr>
            <p:ph idx="1"/>
          </p:nvPr>
        </p:nvSpPr>
        <p:spPr/>
        <p:txBody>
          <a:bodyPr>
            <a:normAutofit/>
          </a:bodyPr>
          <a:lstStyle/>
          <a:p>
            <a:pPr algn="just"/>
            <a:r>
              <a:rPr lang="en-US" dirty="0" smtClean="0"/>
              <a:t>By default, every row and column of a new workbook is always set to the same height and width. Excel allows you to modify column width and row height in different ways, including wrapping text and merging cells.</a:t>
            </a:r>
          </a:p>
          <a:p>
            <a:pPr algn="just"/>
            <a:r>
              <a:rPr lang="en-US" dirty="0" smtClean="0"/>
              <a:t>To modify column width</a:t>
            </a:r>
          </a:p>
          <a:p>
            <a:pPr lvl="1" algn="just"/>
            <a:r>
              <a:rPr lang="en-US" dirty="0" smtClean="0"/>
              <a:t>Position the mouse over the column line in the column heading so the white cross becomes a double arrow .</a:t>
            </a:r>
          </a:p>
          <a:p>
            <a:pPr lvl="1" algn="just"/>
            <a:r>
              <a:rPr lang="en-US" dirty="0" smtClean="0"/>
              <a:t>Click, hold, and drag the mouse to increase or decrease the column width. </a:t>
            </a:r>
          </a:p>
          <a:p>
            <a:pPr lvl="1" algn="just"/>
            <a:r>
              <a:rPr lang="en-US" dirty="0" smtClean="0"/>
              <a:t>Release the mouse. The column width will be changed.</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Modifying Columns, Rows and Cells</a:t>
            </a:r>
            <a:endParaRPr lang="en-US" dirty="0"/>
          </a:p>
        </p:txBody>
      </p:sp>
      <p:sp>
        <p:nvSpPr>
          <p:cNvPr id="3" name="Content Placeholder 2"/>
          <p:cNvSpPr>
            <a:spLocks noGrp="1"/>
          </p:cNvSpPr>
          <p:nvPr>
            <p:ph idx="1"/>
          </p:nvPr>
        </p:nvSpPr>
        <p:spPr/>
        <p:txBody>
          <a:bodyPr/>
          <a:lstStyle/>
          <a:p>
            <a:pPr algn="just"/>
            <a:r>
              <a:rPr lang="en-US" dirty="0" smtClean="0"/>
              <a:t>If you </a:t>
            </a:r>
            <a:r>
              <a:rPr lang="en-US" dirty="0" smtClean="0">
                <a:solidFill>
                  <a:srgbClr val="C00000"/>
                </a:solidFill>
              </a:rPr>
              <a:t>see pound signs (#######) in a cell, it means that the column is not wide enough to display the cell content</a:t>
            </a:r>
            <a:r>
              <a:rPr lang="en-US" dirty="0" smtClean="0"/>
              <a:t>. Simply increase the column width to show the cell content. </a:t>
            </a:r>
            <a:endParaRPr lang="en-US" dirty="0"/>
          </a:p>
        </p:txBody>
      </p:sp>
      <p:pic>
        <p:nvPicPr>
          <p:cNvPr id="11266" name="Picture 2" descr="C:\Users\ADEVEN\Desktop\BSc Computer Science\Office Automation Tools\modify column width.PNG"/>
          <p:cNvPicPr>
            <a:picLocks noChangeAspect="1" noChangeArrowheads="1"/>
          </p:cNvPicPr>
          <p:nvPr/>
        </p:nvPicPr>
        <p:blipFill>
          <a:blip r:embed="rId2"/>
          <a:srcRect/>
          <a:stretch>
            <a:fillRect/>
          </a:stretch>
        </p:blipFill>
        <p:spPr bwMode="auto">
          <a:xfrm>
            <a:off x="3376613" y="3810000"/>
            <a:ext cx="2910509" cy="21336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Modifying Columns, Rows and Cells</a:t>
            </a:r>
            <a:endParaRPr lang="en-US" dirty="0"/>
          </a:p>
        </p:txBody>
      </p:sp>
      <p:sp>
        <p:nvSpPr>
          <p:cNvPr id="3" name="Content Placeholder 2"/>
          <p:cNvSpPr>
            <a:spLocks noGrp="1"/>
          </p:cNvSpPr>
          <p:nvPr>
            <p:ph idx="1"/>
          </p:nvPr>
        </p:nvSpPr>
        <p:spPr/>
        <p:txBody>
          <a:bodyPr/>
          <a:lstStyle/>
          <a:p>
            <a:pPr algn="just"/>
            <a:r>
              <a:rPr lang="en-US" dirty="0" err="1" smtClean="0"/>
              <a:t>Autofit</a:t>
            </a:r>
            <a:r>
              <a:rPr lang="en-US" dirty="0" smtClean="0"/>
              <a:t> column width:</a:t>
            </a:r>
          </a:p>
          <a:p>
            <a:pPr lvl="1" algn="just"/>
            <a:r>
              <a:rPr lang="en-US" dirty="0" smtClean="0"/>
              <a:t>The AutoFit feature will allow you to set a column's width to fit its content automatically.</a:t>
            </a:r>
          </a:p>
          <a:p>
            <a:pPr lvl="1" algn="just"/>
            <a:r>
              <a:rPr lang="en-US" dirty="0" smtClean="0"/>
              <a:t>Position the mouse over the column line in the column heading so the white cross becomes a double arrow .</a:t>
            </a:r>
          </a:p>
          <a:p>
            <a:pPr lvl="1" algn="just"/>
            <a:r>
              <a:rPr lang="en-US" dirty="0" smtClean="0"/>
              <a:t>Double-click the mouse. The column width will be changed automatically to fit the content.</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Wrapping text and merging cells </a:t>
            </a:r>
            <a:endParaRPr lang="en-US" dirty="0"/>
          </a:p>
        </p:txBody>
      </p:sp>
      <p:sp>
        <p:nvSpPr>
          <p:cNvPr id="3" name="Content Placeholder 2"/>
          <p:cNvSpPr>
            <a:spLocks noGrp="1"/>
          </p:cNvSpPr>
          <p:nvPr>
            <p:ph idx="1"/>
          </p:nvPr>
        </p:nvSpPr>
        <p:spPr/>
        <p:txBody>
          <a:bodyPr>
            <a:normAutofit/>
          </a:bodyPr>
          <a:lstStyle/>
          <a:p>
            <a:pPr algn="just"/>
            <a:r>
              <a:rPr lang="en-US" dirty="0" smtClean="0"/>
              <a:t>Whenever you have too much cell content to be displayed in a single cell, you may decide to wrap the text or merge the cell rather than resizing a column. </a:t>
            </a:r>
          </a:p>
          <a:p>
            <a:pPr algn="just"/>
            <a:r>
              <a:rPr lang="en-US" dirty="0" smtClean="0">
                <a:solidFill>
                  <a:srgbClr val="C00000"/>
                </a:solidFill>
              </a:rPr>
              <a:t>Wrapping the text will automatically modify a cell's row height</a:t>
            </a:r>
            <a:r>
              <a:rPr lang="en-US" dirty="0" smtClean="0"/>
              <a:t>, allowing cell contents to be displayed on multiple lines. </a:t>
            </a:r>
          </a:p>
          <a:p>
            <a:pPr algn="just"/>
            <a:r>
              <a:rPr lang="en-US" dirty="0" smtClean="0"/>
              <a:t>Merging allows you to combine a cell with adjacent, empty cells to create one large cell.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Wrapping Cells</a:t>
            </a:r>
            <a:endParaRPr lang="en-US" dirty="0"/>
          </a:p>
        </p:txBody>
      </p:sp>
      <p:sp>
        <p:nvSpPr>
          <p:cNvPr id="3" name="Content Placeholder 2"/>
          <p:cNvSpPr>
            <a:spLocks noGrp="1"/>
          </p:cNvSpPr>
          <p:nvPr>
            <p:ph idx="1"/>
          </p:nvPr>
        </p:nvSpPr>
        <p:spPr/>
        <p:txBody>
          <a:bodyPr/>
          <a:lstStyle/>
          <a:p>
            <a:pPr algn="just"/>
            <a:r>
              <a:rPr lang="en-US" dirty="0" smtClean="0"/>
              <a:t>Select the cells you wish to wrap. </a:t>
            </a:r>
          </a:p>
          <a:p>
            <a:pPr algn="just"/>
            <a:r>
              <a:rPr lang="en-US" dirty="0" smtClean="0"/>
              <a:t>Select the Wrap Text command on the Home tab.</a:t>
            </a:r>
          </a:p>
          <a:p>
            <a:pPr algn="just"/>
            <a:r>
              <a:rPr lang="en-US" dirty="0" smtClean="0"/>
              <a:t>The text in the selected cells will be wrapped.</a:t>
            </a:r>
          </a:p>
          <a:p>
            <a:pPr lvl="1" algn="just"/>
            <a:r>
              <a:rPr lang="en-US" dirty="0" smtClean="0"/>
              <a:t>Click the Wrap Text command again to unwrap the text.</a:t>
            </a:r>
            <a:endParaRPr lang="en-US" dirty="0"/>
          </a:p>
        </p:txBody>
      </p:sp>
      <p:pic>
        <p:nvPicPr>
          <p:cNvPr id="1026" name="Picture 2" descr="C:\Users\ADEVEN\Desktop\BSc Computer Science\Office Automation Tools\wrap text.PNG"/>
          <p:cNvPicPr>
            <a:picLocks noChangeAspect="1" noChangeArrowheads="1"/>
          </p:cNvPicPr>
          <p:nvPr/>
        </p:nvPicPr>
        <p:blipFill>
          <a:blip r:embed="rId2"/>
          <a:srcRect/>
          <a:stretch>
            <a:fillRect/>
          </a:stretch>
        </p:blipFill>
        <p:spPr bwMode="auto">
          <a:xfrm>
            <a:off x="5086350" y="4381500"/>
            <a:ext cx="2914650" cy="23241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 hide and unhide a row or column </a:t>
            </a:r>
            <a:endParaRPr lang="en-US" dirty="0"/>
          </a:p>
        </p:txBody>
      </p:sp>
      <p:sp>
        <p:nvSpPr>
          <p:cNvPr id="3" name="Content Placeholder 2"/>
          <p:cNvSpPr>
            <a:spLocks noGrp="1"/>
          </p:cNvSpPr>
          <p:nvPr>
            <p:ph idx="1"/>
          </p:nvPr>
        </p:nvSpPr>
        <p:spPr/>
        <p:txBody>
          <a:bodyPr/>
          <a:lstStyle/>
          <a:p>
            <a:pPr algn="just"/>
            <a:r>
              <a:rPr lang="en-US" dirty="0" smtClean="0"/>
              <a:t>Select the column(s) you wish to hide, right-click the mouse, then select Hide from the formatting menu.</a:t>
            </a:r>
          </a:p>
          <a:p>
            <a:pPr algn="just"/>
            <a:r>
              <a:rPr lang="en-US" dirty="0" smtClean="0"/>
              <a:t>The columns will be hidden. </a:t>
            </a:r>
            <a:r>
              <a:rPr lang="en-US" dirty="0" smtClean="0">
                <a:solidFill>
                  <a:srgbClr val="C00000"/>
                </a:solidFill>
              </a:rPr>
              <a:t>The green column line indicates the location of the hidden columns.</a:t>
            </a:r>
            <a:endParaRPr lang="en-US" dirty="0">
              <a:solidFill>
                <a:srgbClr val="C00000"/>
              </a:solidFill>
            </a:endParaRPr>
          </a:p>
        </p:txBody>
      </p:sp>
      <p:pic>
        <p:nvPicPr>
          <p:cNvPr id="2050" name="Picture 2" descr="C:\Users\ADEVEN\Desktop\BSc Computer Science\Office Automation Tools\HIDING columns.PNG"/>
          <p:cNvPicPr>
            <a:picLocks noChangeAspect="1" noChangeArrowheads="1"/>
          </p:cNvPicPr>
          <p:nvPr/>
        </p:nvPicPr>
        <p:blipFill>
          <a:blip r:embed="rId2"/>
          <a:srcRect/>
          <a:stretch>
            <a:fillRect/>
          </a:stretch>
        </p:blipFill>
        <p:spPr bwMode="auto">
          <a:xfrm>
            <a:off x="7191375" y="4410075"/>
            <a:ext cx="1647825" cy="2447925"/>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 hide and unhide a row or column </a:t>
            </a:r>
            <a:endParaRPr lang="en-US" dirty="0"/>
          </a:p>
        </p:txBody>
      </p:sp>
      <p:sp>
        <p:nvSpPr>
          <p:cNvPr id="3" name="Content Placeholder 2"/>
          <p:cNvSpPr>
            <a:spLocks noGrp="1"/>
          </p:cNvSpPr>
          <p:nvPr>
            <p:ph idx="1"/>
          </p:nvPr>
        </p:nvSpPr>
        <p:spPr/>
        <p:txBody>
          <a:bodyPr/>
          <a:lstStyle/>
          <a:p>
            <a:pPr algn="just"/>
            <a:r>
              <a:rPr lang="en-US" dirty="0" smtClean="0"/>
              <a:t>To </a:t>
            </a:r>
            <a:r>
              <a:rPr lang="en-US" dirty="0" smtClean="0">
                <a:solidFill>
                  <a:srgbClr val="00B050"/>
                </a:solidFill>
              </a:rPr>
              <a:t>unhide the columns</a:t>
            </a:r>
            <a:r>
              <a:rPr lang="en-US" dirty="0" smtClean="0"/>
              <a:t>, select the </a:t>
            </a:r>
            <a:r>
              <a:rPr lang="en-US" dirty="0" smtClean="0">
                <a:solidFill>
                  <a:srgbClr val="C00000"/>
                </a:solidFill>
              </a:rPr>
              <a:t>columns to the left and right of the hidden columns </a:t>
            </a:r>
            <a:r>
              <a:rPr lang="en-US" dirty="0" smtClean="0"/>
              <a:t>(in other words, the columns on both sides of the hidden columns).</a:t>
            </a:r>
          </a:p>
          <a:p>
            <a:pPr algn="just"/>
            <a:r>
              <a:rPr lang="en-US" dirty="0" smtClean="0"/>
              <a:t>Right-click the mouse, then select Unhide from the formatting menu. The hidden columns will reappear.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Formulas and Functions</a:t>
            </a:r>
            <a:endParaRPr lang="en-US" dirty="0"/>
          </a:p>
        </p:txBody>
      </p:sp>
      <p:sp>
        <p:nvSpPr>
          <p:cNvPr id="3" name="Content Placeholder 2"/>
          <p:cNvSpPr>
            <a:spLocks noGrp="1"/>
          </p:cNvSpPr>
          <p:nvPr>
            <p:ph idx="1"/>
          </p:nvPr>
        </p:nvSpPr>
        <p:spPr/>
        <p:txBody>
          <a:bodyPr/>
          <a:lstStyle/>
          <a:p>
            <a:pPr algn="just"/>
            <a:r>
              <a:rPr lang="en-US" dirty="0" smtClean="0"/>
              <a:t>One of the most powerful features in Excel is the ability to calculate numerical information using formulas.</a:t>
            </a:r>
          </a:p>
          <a:p>
            <a:pPr algn="just"/>
            <a:r>
              <a:rPr lang="en-US" dirty="0" smtClean="0"/>
              <a:t>All </a:t>
            </a:r>
            <a:r>
              <a:rPr lang="en-US" dirty="0" smtClean="0">
                <a:solidFill>
                  <a:srgbClr val="00B050"/>
                </a:solidFill>
              </a:rPr>
              <a:t>formulas in Excel </a:t>
            </a:r>
            <a:r>
              <a:rPr lang="en-US" dirty="0" smtClean="0">
                <a:solidFill>
                  <a:srgbClr val="C00000"/>
                </a:solidFill>
              </a:rPr>
              <a:t>must begin with an equals sign (=). </a:t>
            </a:r>
            <a:r>
              <a:rPr lang="en-US" dirty="0" smtClean="0"/>
              <a:t>This is because the cell contains, or is equal to, the formula and the value it calculates.</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Formulas and Functions</a:t>
            </a:r>
            <a:endParaRPr lang="en-US" dirty="0"/>
          </a:p>
        </p:txBody>
      </p:sp>
      <p:sp>
        <p:nvSpPr>
          <p:cNvPr id="3" name="Content Placeholder 2"/>
          <p:cNvSpPr>
            <a:spLocks noGrp="1"/>
          </p:cNvSpPr>
          <p:nvPr>
            <p:ph idx="1"/>
          </p:nvPr>
        </p:nvSpPr>
        <p:spPr/>
        <p:txBody>
          <a:bodyPr/>
          <a:lstStyle/>
          <a:p>
            <a:pPr algn="just"/>
            <a:r>
              <a:rPr lang="en-US" dirty="0" smtClean="0"/>
              <a:t>Excel uses standard operators for formulas, such as a plus sign for addition (+), a minus sign for subtraction (-), an asterisk for multiplication (*), a forward slash for division (/), and a caret (^) for exponents</a:t>
            </a:r>
            <a:endParaRPr lang="en-US" dirty="0"/>
          </a:p>
        </p:txBody>
      </p:sp>
      <p:pic>
        <p:nvPicPr>
          <p:cNvPr id="4" name="Picture 2" descr="C:\Users\ADEVEN\Desktop\BSc Computer Science\Office Automation Tools\mathematical operators.PNG"/>
          <p:cNvPicPr>
            <a:picLocks noChangeAspect="1" noChangeArrowheads="1"/>
          </p:cNvPicPr>
          <p:nvPr/>
        </p:nvPicPr>
        <p:blipFill>
          <a:blip r:embed="rId2"/>
          <a:srcRect/>
          <a:stretch>
            <a:fillRect/>
          </a:stretch>
        </p:blipFill>
        <p:spPr bwMode="auto">
          <a:xfrm>
            <a:off x="5410200" y="4409797"/>
            <a:ext cx="1943371" cy="1991003"/>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References </a:t>
            </a:r>
            <a:endParaRPr lang="en-US" dirty="0"/>
          </a:p>
        </p:txBody>
      </p:sp>
      <p:sp>
        <p:nvSpPr>
          <p:cNvPr id="6" name="Content Placeholder 5"/>
          <p:cNvSpPr>
            <a:spLocks noGrp="1"/>
          </p:cNvSpPr>
          <p:nvPr>
            <p:ph idx="1"/>
          </p:nvPr>
        </p:nvSpPr>
        <p:spPr/>
        <p:txBody>
          <a:bodyPr>
            <a:normAutofit/>
          </a:bodyPr>
          <a:lstStyle/>
          <a:p>
            <a:pPr algn="just"/>
            <a:r>
              <a:rPr lang="en-US" dirty="0" smtClean="0"/>
              <a:t>While you can create simple formulas in Excel manually (for example, =2+2 or =5*5), most of the time you will use cell addresses to create a formula. This is known as making a cell reference. </a:t>
            </a:r>
          </a:p>
          <a:p>
            <a:pPr algn="just"/>
            <a:r>
              <a:rPr lang="en-US" dirty="0" smtClean="0"/>
              <a:t>Using </a:t>
            </a:r>
            <a:r>
              <a:rPr lang="en-US" dirty="0" smtClean="0">
                <a:solidFill>
                  <a:srgbClr val="C00000"/>
                </a:solidFill>
              </a:rPr>
              <a:t>cell references will ensure that your formulas are always accurate </a:t>
            </a:r>
            <a:r>
              <a:rPr lang="en-US" dirty="0" smtClean="0"/>
              <a:t>because you can </a:t>
            </a:r>
            <a:r>
              <a:rPr lang="en-US" dirty="0" smtClean="0">
                <a:solidFill>
                  <a:srgbClr val="00B050"/>
                </a:solidFill>
              </a:rPr>
              <a:t>change the value of referenced cells without having to rewrite </a:t>
            </a:r>
            <a:r>
              <a:rPr lang="en-US" dirty="0" smtClean="0"/>
              <a:t>the formula.</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Relative and Absolute Cell References</a:t>
            </a:r>
            <a:endParaRPr lang="en-US" dirty="0"/>
          </a:p>
        </p:txBody>
      </p:sp>
      <p:sp>
        <p:nvSpPr>
          <p:cNvPr id="3" name="Content Placeholder 2"/>
          <p:cNvSpPr>
            <a:spLocks noGrp="1"/>
          </p:cNvSpPr>
          <p:nvPr>
            <p:ph idx="1"/>
          </p:nvPr>
        </p:nvSpPr>
        <p:spPr/>
        <p:txBody>
          <a:bodyPr>
            <a:normAutofit/>
          </a:bodyPr>
          <a:lstStyle/>
          <a:p>
            <a:pPr algn="just"/>
            <a:r>
              <a:rPr lang="en-US" dirty="0" smtClean="0"/>
              <a:t>There are </a:t>
            </a:r>
            <a:r>
              <a:rPr lang="en-US" dirty="0" smtClean="0">
                <a:solidFill>
                  <a:srgbClr val="C00000"/>
                </a:solidFill>
              </a:rPr>
              <a:t>two types of cell references</a:t>
            </a:r>
            <a:r>
              <a:rPr lang="en-US" dirty="0" smtClean="0"/>
              <a:t>: </a:t>
            </a:r>
            <a:r>
              <a:rPr lang="en-US" dirty="0" smtClean="0">
                <a:solidFill>
                  <a:srgbClr val="00B050"/>
                </a:solidFill>
              </a:rPr>
              <a:t>relative and absolute. </a:t>
            </a:r>
          </a:p>
          <a:p>
            <a:pPr algn="just"/>
            <a:r>
              <a:rPr lang="en-US" dirty="0" smtClean="0"/>
              <a:t>Relative and absolute references behave differently when copied and filled to other cells.</a:t>
            </a:r>
          </a:p>
          <a:p>
            <a:pPr lvl="2" algn="just"/>
            <a:r>
              <a:rPr lang="en-US" dirty="0" smtClean="0">
                <a:solidFill>
                  <a:srgbClr val="00B050"/>
                </a:solidFill>
              </a:rPr>
              <a:t>Relative references change when a formula is copied to another cell.</a:t>
            </a:r>
          </a:p>
          <a:p>
            <a:pPr lvl="2" algn="just"/>
            <a:r>
              <a:rPr lang="en-US" dirty="0" smtClean="0">
                <a:solidFill>
                  <a:srgbClr val="C00000"/>
                </a:solidFill>
              </a:rPr>
              <a:t>Absolute references, on the other hand, remain constant, no matter where they are copied.</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cell references</a:t>
            </a:r>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C00000"/>
                </a:solidFill>
              </a:rPr>
              <a:t>By default, all cell references are relative references</a:t>
            </a:r>
            <a:r>
              <a:rPr lang="en-US" dirty="0" smtClean="0"/>
              <a:t>. </a:t>
            </a:r>
          </a:p>
          <a:p>
            <a:pPr algn="just"/>
            <a:r>
              <a:rPr lang="en-US" dirty="0" smtClean="0"/>
              <a:t>When copied across multiple cells, they </a:t>
            </a:r>
            <a:r>
              <a:rPr lang="en-US" dirty="0" smtClean="0">
                <a:solidFill>
                  <a:srgbClr val="00B050"/>
                </a:solidFill>
              </a:rPr>
              <a:t>change based on the relative position of rows and columns. </a:t>
            </a:r>
          </a:p>
          <a:p>
            <a:pPr algn="just"/>
            <a:r>
              <a:rPr lang="en-US" dirty="0" smtClean="0"/>
              <a:t>For example, if you copy the formula =A1+B1 from row 1 to row 2, the formula will become =A2+B2. </a:t>
            </a:r>
          </a:p>
          <a:p>
            <a:pPr algn="just"/>
            <a:r>
              <a:rPr lang="en-US" dirty="0" smtClean="0"/>
              <a:t>Relative references are especially convenient </a:t>
            </a:r>
            <a:r>
              <a:rPr lang="en-US" dirty="0" smtClean="0">
                <a:solidFill>
                  <a:srgbClr val="00B0F0"/>
                </a:solidFill>
              </a:rPr>
              <a:t>whenever you need to repeat the same calculation across multiple </a:t>
            </a:r>
            <a:r>
              <a:rPr lang="en-US" dirty="0" smtClean="0"/>
              <a:t>rows or columns.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cell references </a:t>
            </a:r>
            <a:endParaRPr lang="en-US" dirty="0"/>
          </a:p>
        </p:txBody>
      </p:sp>
      <p:sp>
        <p:nvSpPr>
          <p:cNvPr id="3" name="Content Placeholder 2"/>
          <p:cNvSpPr>
            <a:spLocks noGrp="1"/>
          </p:cNvSpPr>
          <p:nvPr>
            <p:ph idx="1"/>
          </p:nvPr>
        </p:nvSpPr>
        <p:spPr/>
        <p:txBody>
          <a:bodyPr/>
          <a:lstStyle/>
          <a:p>
            <a:pPr algn="just"/>
            <a:r>
              <a:rPr lang="en-US" dirty="0" smtClean="0"/>
              <a:t>Unlike relative references, absolute references do not change when copied or filled. You can </a:t>
            </a:r>
            <a:r>
              <a:rPr lang="en-US" dirty="0" smtClean="0">
                <a:solidFill>
                  <a:srgbClr val="C00000"/>
                </a:solidFill>
              </a:rPr>
              <a:t>use an absolute reference to keep a row and/or column constant</a:t>
            </a:r>
            <a:r>
              <a:rPr lang="en-US" dirty="0" smtClean="0"/>
              <a:t>. </a:t>
            </a:r>
          </a:p>
          <a:p>
            <a:pPr algn="just"/>
            <a:r>
              <a:rPr lang="en-US" dirty="0" smtClean="0"/>
              <a:t>An absolute reference </a:t>
            </a:r>
            <a:r>
              <a:rPr lang="en-US" dirty="0" smtClean="0">
                <a:solidFill>
                  <a:srgbClr val="00B050"/>
                </a:solidFill>
              </a:rPr>
              <a:t>is designated in a formula by the addition of a dollar sign ($). </a:t>
            </a:r>
            <a:r>
              <a:rPr lang="en-US" dirty="0" smtClean="0"/>
              <a:t>It can precede the column reference, the row reference, or both.</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cell references </a:t>
            </a:r>
            <a:endParaRPr lang="en-US" dirty="0"/>
          </a:p>
        </p:txBody>
      </p:sp>
      <p:sp>
        <p:nvSpPr>
          <p:cNvPr id="3" name="Content Placeholder 2"/>
          <p:cNvSpPr>
            <a:spLocks noGrp="1"/>
          </p:cNvSpPr>
          <p:nvPr>
            <p:ph idx="1"/>
          </p:nvPr>
        </p:nvSpPr>
        <p:spPr/>
        <p:txBody>
          <a:bodyPr/>
          <a:lstStyle/>
          <a:p>
            <a:pPr algn="just"/>
            <a:r>
              <a:rPr lang="en-US" dirty="0" smtClean="0"/>
              <a:t>When writing a formula, you </a:t>
            </a:r>
            <a:r>
              <a:rPr lang="en-US" dirty="0" smtClean="0">
                <a:solidFill>
                  <a:srgbClr val="FF0000"/>
                </a:solidFill>
              </a:rPr>
              <a:t>can press the F4 key</a:t>
            </a:r>
            <a:r>
              <a:rPr lang="en-US" dirty="0" smtClean="0"/>
              <a:t> on your keyboard to </a:t>
            </a:r>
            <a:r>
              <a:rPr lang="en-US" dirty="0" smtClean="0">
                <a:solidFill>
                  <a:srgbClr val="0070C0"/>
                </a:solidFill>
              </a:rPr>
              <a:t>switch between relative and absolute cell references</a:t>
            </a:r>
            <a:r>
              <a:rPr lang="en-US" dirty="0" smtClean="0"/>
              <a:t>. This is an easy way to quickly insert an absolute reference.</a:t>
            </a:r>
            <a:endParaRPr lang="en-US" dirty="0"/>
          </a:p>
        </p:txBody>
      </p:sp>
      <p:pic>
        <p:nvPicPr>
          <p:cNvPr id="4098" name="Picture 2" descr="C:\Users\ADEVEN\Desktop\BSc Computer Science\Office Automation Tools\absolute reference of cell.PNG"/>
          <p:cNvPicPr>
            <a:picLocks noChangeAspect="1" noChangeArrowheads="1"/>
          </p:cNvPicPr>
          <p:nvPr/>
        </p:nvPicPr>
        <p:blipFill>
          <a:blip r:embed="rId2"/>
          <a:srcRect/>
          <a:stretch>
            <a:fillRect/>
          </a:stretch>
        </p:blipFill>
        <p:spPr bwMode="auto">
          <a:xfrm>
            <a:off x="561441" y="4586287"/>
            <a:ext cx="5853647" cy="1890713"/>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normAutofit/>
          </a:bodyPr>
          <a:lstStyle/>
          <a:p>
            <a:pPr algn="just"/>
            <a:r>
              <a:rPr lang="en-US" dirty="0" smtClean="0"/>
              <a:t>A function is a </a:t>
            </a:r>
            <a:r>
              <a:rPr lang="en-US" dirty="0" smtClean="0">
                <a:solidFill>
                  <a:srgbClr val="C00000"/>
                </a:solidFill>
              </a:rPr>
              <a:t>predefined formula that performs calculations using specific values in a particular order.</a:t>
            </a:r>
            <a:r>
              <a:rPr lang="en-US" dirty="0" smtClean="0"/>
              <a:t> </a:t>
            </a:r>
          </a:p>
          <a:p>
            <a:pPr algn="just"/>
            <a:r>
              <a:rPr lang="en-US" dirty="0" smtClean="0"/>
              <a:t>Excel includes many common functions that can be useful for quickly finding the </a:t>
            </a:r>
            <a:r>
              <a:rPr lang="en-US" dirty="0" smtClean="0">
                <a:solidFill>
                  <a:srgbClr val="00B050"/>
                </a:solidFill>
              </a:rPr>
              <a:t>sum, average, count,</a:t>
            </a:r>
            <a:r>
              <a:rPr lang="en-US" dirty="0" smtClean="0"/>
              <a:t> maximum value, and minimum value for a range of cells.</a:t>
            </a:r>
          </a:p>
          <a:p>
            <a:pPr algn="just"/>
            <a:r>
              <a:rPr lang="en-US" dirty="0" smtClean="0">
                <a:solidFill>
                  <a:srgbClr val="00B0F0"/>
                </a:solidFill>
              </a:rPr>
              <a:t>Formula=A1+A2+A3+A4+A5+A6+A7+A8</a:t>
            </a:r>
            <a:r>
              <a:rPr lang="en-US" dirty="0" smtClean="0"/>
              <a:t> </a:t>
            </a:r>
            <a:r>
              <a:rPr lang="en-US" dirty="0" smtClean="0">
                <a:solidFill>
                  <a:srgbClr val="7030A0"/>
                </a:solidFill>
              </a:rPr>
              <a:t>Function =SUM(A1:A8) </a:t>
            </a:r>
            <a:endParaRPr lang="en-US" dirty="0">
              <a:solidFill>
                <a:srgbClr val="7030A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Parts of a Function</a:t>
            </a:r>
            <a:endParaRPr lang="en-US" dirty="0"/>
          </a:p>
        </p:txBody>
      </p:sp>
      <p:sp>
        <p:nvSpPr>
          <p:cNvPr id="3" name="Content Placeholder 2"/>
          <p:cNvSpPr>
            <a:spLocks noGrp="1"/>
          </p:cNvSpPr>
          <p:nvPr>
            <p:ph idx="1"/>
          </p:nvPr>
        </p:nvSpPr>
        <p:spPr/>
        <p:txBody>
          <a:bodyPr/>
          <a:lstStyle/>
          <a:p>
            <a:pPr algn="just"/>
            <a:r>
              <a:rPr lang="en-US" dirty="0" smtClean="0"/>
              <a:t>In order to work correctly, </a:t>
            </a:r>
            <a:r>
              <a:rPr lang="en-US" dirty="0" smtClean="0">
                <a:solidFill>
                  <a:srgbClr val="C00000"/>
                </a:solidFill>
              </a:rPr>
              <a:t>a function must be written a specific way</a:t>
            </a:r>
            <a:r>
              <a:rPr lang="en-US" dirty="0" smtClean="0"/>
              <a:t>, which is called the </a:t>
            </a:r>
            <a:r>
              <a:rPr lang="en-US" dirty="0" smtClean="0">
                <a:solidFill>
                  <a:srgbClr val="00B050"/>
                </a:solidFill>
              </a:rPr>
              <a:t>syntax</a:t>
            </a:r>
            <a:r>
              <a:rPr lang="en-US" dirty="0" smtClean="0"/>
              <a:t>. </a:t>
            </a:r>
          </a:p>
          <a:p>
            <a:pPr algn="just"/>
            <a:r>
              <a:rPr lang="en-US" dirty="0" smtClean="0"/>
              <a:t>The basic syntax for a function is an equals sign (=), the function name (SUM, for example), and one or more arguments. Arguments contain the information you want to calculate. </a:t>
            </a:r>
            <a:endParaRPr lang="en-US" dirty="0"/>
          </a:p>
        </p:txBody>
      </p:sp>
      <p:pic>
        <p:nvPicPr>
          <p:cNvPr id="5122" name="Picture 2" descr="C:\Users\ADEVEN\Desktop\BSc Computer Science\Office Automation Tools\parts of a function.PNG"/>
          <p:cNvPicPr>
            <a:picLocks noChangeAspect="1" noChangeArrowheads="1"/>
          </p:cNvPicPr>
          <p:nvPr/>
        </p:nvPicPr>
        <p:blipFill>
          <a:blip r:embed="rId2"/>
          <a:srcRect/>
          <a:stretch>
            <a:fillRect/>
          </a:stretch>
        </p:blipFill>
        <p:spPr bwMode="auto">
          <a:xfrm>
            <a:off x="5057775" y="5238750"/>
            <a:ext cx="3476625" cy="161925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normAutofit/>
          </a:bodyPr>
          <a:lstStyle/>
          <a:p>
            <a:pPr algn="just"/>
            <a:r>
              <a:rPr lang="en-US" dirty="0" smtClean="0"/>
              <a:t>Arguments can refer to </a:t>
            </a:r>
            <a:r>
              <a:rPr lang="en-US" dirty="0" smtClean="0">
                <a:solidFill>
                  <a:srgbClr val="C00000"/>
                </a:solidFill>
              </a:rPr>
              <a:t>both individual cells and cell ranges and must be enclosed within parentheses</a:t>
            </a:r>
            <a:r>
              <a:rPr lang="en-US" dirty="0" smtClean="0"/>
              <a:t>. You can include one argument or multiple arguments, depending on the syntax required for the function. </a:t>
            </a:r>
          </a:p>
          <a:p>
            <a:pPr algn="just"/>
            <a:r>
              <a:rPr lang="en-US" dirty="0" smtClean="0"/>
              <a:t>For example, the function =AVERAGE(B1:B9) would calculate the average of the values in the cell range B1:B9. This function contains only one argument.</a:t>
            </a:r>
          </a:p>
          <a:p>
            <a:pPr algn="just"/>
            <a:r>
              <a:rPr lang="en-US" dirty="0" smtClean="0">
                <a:solidFill>
                  <a:srgbClr val="00B050"/>
                </a:solidFill>
              </a:rPr>
              <a:t>Multiple arguments must be separated by a comma</a:t>
            </a:r>
            <a:r>
              <a:rPr lang="en-US" dirty="0" smtClean="0"/>
              <a:t>. For example, the function =SUM(A1:A3, C1:C2, E2) will add the values of all the cells in the three arguments.</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noAutofit/>
          </a:bodyPr>
          <a:lstStyle/>
          <a:p>
            <a:pPr algn="just">
              <a:buNone/>
            </a:pPr>
            <a:r>
              <a:rPr lang="en-US" sz="2200" dirty="0" smtClean="0"/>
              <a:t>Excel has a variety of functions available:</a:t>
            </a:r>
          </a:p>
          <a:p>
            <a:pPr algn="just"/>
            <a:r>
              <a:rPr lang="en-US" sz="2200" dirty="0" smtClean="0">
                <a:solidFill>
                  <a:srgbClr val="C00000"/>
                </a:solidFill>
              </a:rPr>
              <a:t>SUM:</a:t>
            </a:r>
            <a:r>
              <a:rPr lang="en-US" sz="2200" dirty="0" smtClean="0"/>
              <a:t> This function adds all of the values of the cells in the argument. </a:t>
            </a:r>
          </a:p>
          <a:p>
            <a:pPr algn="just"/>
            <a:r>
              <a:rPr lang="en-US" sz="2200" dirty="0" smtClean="0">
                <a:solidFill>
                  <a:srgbClr val="00B050"/>
                </a:solidFill>
              </a:rPr>
              <a:t>AVERAGE:</a:t>
            </a:r>
            <a:r>
              <a:rPr lang="en-US" sz="2200" dirty="0" smtClean="0"/>
              <a:t> This function determines the average of the values included in the argument. It calculates the </a:t>
            </a:r>
            <a:r>
              <a:rPr lang="en-US" sz="2200" dirty="0" smtClean="0">
                <a:solidFill>
                  <a:srgbClr val="0070C0"/>
                </a:solidFill>
              </a:rPr>
              <a:t>sum of the cells and then divides that value by the number of cells </a:t>
            </a:r>
            <a:r>
              <a:rPr lang="en-US" sz="2200" dirty="0" smtClean="0"/>
              <a:t>in the argument. </a:t>
            </a:r>
          </a:p>
          <a:p>
            <a:pPr algn="just"/>
            <a:r>
              <a:rPr lang="en-US" sz="2200" dirty="0" smtClean="0">
                <a:solidFill>
                  <a:srgbClr val="C00000"/>
                </a:solidFill>
              </a:rPr>
              <a:t>COUNT:</a:t>
            </a:r>
            <a:r>
              <a:rPr lang="en-US" sz="2200" dirty="0" smtClean="0"/>
              <a:t> This function counts the </a:t>
            </a:r>
            <a:r>
              <a:rPr lang="en-US" sz="2200" dirty="0" smtClean="0">
                <a:solidFill>
                  <a:schemeClr val="accent6">
                    <a:lumMod val="75000"/>
                  </a:schemeClr>
                </a:solidFill>
              </a:rPr>
              <a:t>number of cells with numerical data in the argument</a:t>
            </a:r>
            <a:r>
              <a:rPr lang="en-US" sz="2200" dirty="0" smtClean="0"/>
              <a:t>. This function is useful for quickly counting items in a cell range. </a:t>
            </a:r>
          </a:p>
          <a:p>
            <a:pPr algn="just"/>
            <a:r>
              <a:rPr lang="en-US" sz="2200" dirty="0" smtClean="0">
                <a:solidFill>
                  <a:srgbClr val="00B050"/>
                </a:solidFill>
              </a:rPr>
              <a:t> MAX: </a:t>
            </a:r>
            <a:r>
              <a:rPr lang="en-US" sz="2200" dirty="0" smtClean="0"/>
              <a:t>This function determines the highest cell value included in the argument. </a:t>
            </a:r>
          </a:p>
          <a:p>
            <a:pPr algn="just"/>
            <a:r>
              <a:rPr lang="en-US" sz="2200" dirty="0" smtClean="0"/>
              <a:t> </a:t>
            </a:r>
            <a:r>
              <a:rPr lang="en-US" sz="2200" dirty="0" smtClean="0">
                <a:solidFill>
                  <a:srgbClr val="C00000"/>
                </a:solidFill>
              </a:rPr>
              <a:t>MIN:</a:t>
            </a:r>
            <a:r>
              <a:rPr lang="en-US" sz="2200" dirty="0" smtClean="0"/>
              <a:t> This function determines the lowest cell value included in the argument.</a:t>
            </a:r>
            <a:endParaRPr lang="en-US" sz="22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 create a function using the AutoSum command </a:t>
            </a:r>
            <a:endParaRPr lang="en-US" dirty="0"/>
          </a:p>
        </p:txBody>
      </p:sp>
      <p:sp>
        <p:nvSpPr>
          <p:cNvPr id="3" name="Content Placeholder 2"/>
          <p:cNvSpPr>
            <a:spLocks noGrp="1"/>
          </p:cNvSpPr>
          <p:nvPr>
            <p:ph idx="1"/>
          </p:nvPr>
        </p:nvSpPr>
        <p:spPr/>
        <p:txBody>
          <a:bodyPr/>
          <a:lstStyle/>
          <a:p>
            <a:pPr algn="just"/>
            <a:r>
              <a:rPr lang="en-US" dirty="0" smtClean="0"/>
              <a:t>The AutoSum command allows you to automatically insert the most common functions into your formula, including SUM, AVERAGE, COUNT, MIN, and MAX. </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lstStyle/>
          <a:p>
            <a:pPr algn="just"/>
            <a:r>
              <a:rPr lang="en-US" dirty="0" smtClean="0"/>
              <a:t> SUM :</a:t>
            </a:r>
          </a:p>
          <a:p>
            <a:pPr lvl="1" algn="just"/>
            <a:r>
              <a:rPr lang="en-US" dirty="0" smtClean="0"/>
              <a:t>Formula: =SUM(5, 5) or =SUM(A1, B1) or =SUM(A1:B5) </a:t>
            </a:r>
          </a:p>
          <a:p>
            <a:pPr lvl="1" algn="just"/>
            <a:r>
              <a:rPr lang="en-US" dirty="0" smtClean="0"/>
              <a:t>The SUM formula does exactly what you would expect. It allows you to add 2 or more numbers together. You can use cell references as well in this formula. </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lstStyle/>
          <a:p>
            <a:r>
              <a:rPr lang="en-US" dirty="0" smtClean="0"/>
              <a:t>COUNT </a:t>
            </a:r>
          </a:p>
          <a:p>
            <a:pPr lvl="1"/>
            <a:r>
              <a:rPr lang="en-US" dirty="0" smtClean="0"/>
              <a:t>Formula: =COUNT(A1:A10) </a:t>
            </a:r>
          </a:p>
          <a:p>
            <a:pPr lvl="1"/>
            <a:r>
              <a:rPr lang="en-US" dirty="0" smtClean="0"/>
              <a:t>The count formula counts the number of cells in a range that have numbers in them. </a:t>
            </a:r>
          </a:p>
          <a:p>
            <a:pPr lvl="1"/>
            <a:r>
              <a:rPr lang="en-US" dirty="0" smtClean="0"/>
              <a:t>It only counts the cells where there are numbers. </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lstStyle/>
          <a:p>
            <a:r>
              <a:rPr lang="en-US" dirty="0" smtClean="0"/>
              <a:t>COUNTA</a:t>
            </a:r>
          </a:p>
          <a:p>
            <a:pPr lvl="1"/>
            <a:r>
              <a:rPr lang="en-US" dirty="0" smtClean="0"/>
              <a:t>Formula: =COUNTA(A1:A10) </a:t>
            </a:r>
          </a:p>
          <a:p>
            <a:pPr lvl="1"/>
            <a:r>
              <a:rPr lang="en-US" dirty="0" smtClean="0"/>
              <a:t>Counts the number of non-empty cells in a range. </a:t>
            </a:r>
          </a:p>
          <a:p>
            <a:pPr lvl="1"/>
            <a:r>
              <a:rPr lang="en-US" dirty="0" smtClean="0"/>
              <a:t>It will count cells that have numbers and/or any other characters in them. The COUNTA Formula works with all data types.</a:t>
            </a:r>
          </a:p>
          <a:p>
            <a:pPr lvl="1"/>
            <a:r>
              <a:rPr lang="en-US" dirty="0" smtClean="0"/>
              <a:t>It counts the number of non-empty cells no matter the data type. </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lstStyle/>
          <a:p>
            <a:r>
              <a:rPr lang="en-US" dirty="0" smtClean="0"/>
              <a:t>LEN </a:t>
            </a:r>
          </a:p>
          <a:p>
            <a:pPr lvl="1"/>
            <a:r>
              <a:rPr lang="en-US" dirty="0" smtClean="0"/>
              <a:t>Formula: =LEN(A1)</a:t>
            </a:r>
          </a:p>
          <a:p>
            <a:pPr lvl="1"/>
            <a:r>
              <a:rPr lang="en-US" dirty="0" smtClean="0"/>
              <a:t>The LEN formula counts the number of characters in a cell. This includes spaces!</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VLOOKUP is an Excel function to lookup and retrieve data from a specific column in table. </a:t>
            </a:r>
          </a:p>
          <a:p>
            <a:pPr>
              <a:buNone/>
            </a:pPr>
            <a:r>
              <a:rPr lang="en-US" dirty="0" smtClean="0"/>
              <a:t>VLOOKUP (</a:t>
            </a:r>
            <a:r>
              <a:rPr lang="en-US" dirty="0" err="1" smtClean="0"/>
              <a:t>lookup_value</a:t>
            </a:r>
            <a:r>
              <a:rPr lang="en-US" dirty="0" smtClean="0"/>
              <a:t>, </a:t>
            </a:r>
            <a:r>
              <a:rPr lang="en-US" dirty="0" err="1" smtClean="0"/>
              <a:t>table_array</a:t>
            </a:r>
            <a:r>
              <a:rPr lang="en-US" dirty="0" smtClean="0"/>
              <a:t>, </a:t>
            </a:r>
            <a:r>
              <a:rPr lang="en-US" dirty="0" err="1" smtClean="0"/>
              <a:t>col_index_num</a:t>
            </a:r>
            <a:r>
              <a:rPr lang="en-US" dirty="0" smtClean="0"/>
              <a:t>, [</a:t>
            </a:r>
            <a:r>
              <a:rPr lang="en-US" dirty="0" err="1" smtClean="0"/>
              <a:t>range_lookup</a:t>
            </a:r>
            <a:r>
              <a:rPr lang="en-US" dirty="0" smtClean="0"/>
              <a:t>])</a:t>
            </a:r>
          </a:p>
          <a:p>
            <a:pPr algn="just">
              <a:buNone/>
            </a:pPr>
            <a:r>
              <a:rPr lang="en-US" dirty="0" smtClean="0"/>
              <a:t> Where</a:t>
            </a:r>
          </a:p>
          <a:p>
            <a:pPr algn="just"/>
            <a:r>
              <a:rPr lang="en-US" b="1" dirty="0" err="1" smtClean="0"/>
              <a:t>lookup_value</a:t>
            </a:r>
            <a:r>
              <a:rPr lang="en-US" dirty="0" smtClean="0"/>
              <a:t> − is the value you want to look up. </a:t>
            </a:r>
            <a:r>
              <a:rPr lang="en-US" dirty="0" err="1" smtClean="0"/>
              <a:t>Lookup_value</a:t>
            </a:r>
            <a:r>
              <a:rPr lang="en-US" dirty="0" smtClean="0"/>
              <a:t> can be a value or a reference to a cell. </a:t>
            </a:r>
            <a:r>
              <a:rPr lang="en-US" dirty="0" err="1" smtClean="0"/>
              <a:t>Lookup_value</a:t>
            </a:r>
            <a:r>
              <a:rPr lang="en-US" dirty="0" smtClean="0"/>
              <a:t> must be in the first column of the range of cells you specify in </a:t>
            </a:r>
            <a:r>
              <a:rPr lang="en-US" dirty="0" err="1" smtClean="0"/>
              <a:t>table_array</a:t>
            </a:r>
            <a:endParaRPr lang="en-US" dirty="0" smtClean="0"/>
          </a:p>
          <a:p>
            <a:pPr algn="just"/>
            <a:r>
              <a:rPr lang="en-US" b="1" dirty="0" err="1" smtClean="0"/>
              <a:t>table_array</a:t>
            </a:r>
            <a:r>
              <a:rPr lang="en-US" dirty="0" smtClean="0"/>
              <a:t> − is the range of cells in which the VLOOKUP will search for the </a:t>
            </a:r>
            <a:r>
              <a:rPr lang="en-US" dirty="0" err="1" smtClean="0"/>
              <a:t>lookup_value</a:t>
            </a:r>
            <a:r>
              <a:rPr lang="en-US" dirty="0" smtClean="0"/>
              <a:t> and the return value. </a:t>
            </a:r>
            <a:r>
              <a:rPr lang="en-US" dirty="0" err="1" smtClean="0"/>
              <a:t>table_array</a:t>
            </a:r>
            <a:r>
              <a:rPr lang="en-US" dirty="0" smtClean="0"/>
              <a:t> must contain</a:t>
            </a:r>
          </a:p>
          <a:p>
            <a:pPr lvl="1" algn="just"/>
            <a:r>
              <a:rPr lang="en-US" dirty="0" smtClean="0"/>
              <a:t>the </a:t>
            </a:r>
            <a:r>
              <a:rPr lang="en-US" dirty="0" err="1" smtClean="0"/>
              <a:t>lookup_value</a:t>
            </a:r>
            <a:r>
              <a:rPr lang="en-US" dirty="0" smtClean="0"/>
              <a:t> in the first column, and</a:t>
            </a:r>
          </a:p>
          <a:p>
            <a:pPr lvl="1" algn="just"/>
            <a:r>
              <a:rPr lang="en-US" dirty="0" smtClean="0"/>
              <a:t>the return value you want to find</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b="1" dirty="0" err="1" smtClean="0"/>
              <a:t>col_index_num</a:t>
            </a:r>
            <a:r>
              <a:rPr lang="en-US" dirty="0" smtClean="0"/>
              <a:t> − is the column number in the </a:t>
            </a:r>
            <a:r>
              <a:rPr lang="en-US" dirty="0" err="1" smtClean="0"/>
              <a:t>table_array</a:t>
            </a:r>
            <a:r>
              <a:rPr lang="en-US" dirty="0" smtClean="0"/>
              <a:t> that contains the return value. The numbers start with 1 for the left-most column of table-array</a:t>
            </a:r>
          </a:p>
          <a:p>
            <a:pPr algn="just"/>
            <a:r>
              <a:rPr lang="en-US" b="1" dirty="0" err="1" smtClean="0"/>
              <a:t>range_lookup</a:t>
            </a:r>
            <a:r>
              <a:rPr lang="en-US" dirty="0" smtClean="0"/>
              <a:t> − is an optional logical value that specifies whether you want VLOOKUP to find an exact match or an approximate match. </a:t>
            </a:r>
            <a:r>
              <a:rPr lang="en-US" dirty="0" err="1" smtClean="0"/>
              <a:t>range_lookup</a:t>
            </a:r>
            <a:r>
              <a:rPr lang="en-US" dirty="0" smtClean="0"/>
              <a:t> can be</a:t>
            </a:r>
          </a:p>
          <a:p>
            <a:pPr lvl="1" algn="just"/>
            <a:r>
              <a:rPr lang="en-US" dirty="0" smtClean="0"/>
              <a:t>omitted, in which case it is assumed to be TRUE and VLOOKUP tries to find an approximate match</a:t>
            </a:r>
          </a:p>
          <a:p>
            <a:pPr lvl="1" algn="just"/>
            <a:r>
              <a:rPr lang="en-US" dirty="0" smtClean="0"/>
              <a:t>TRUE, in which case VLOOKUP tries to find an approximate match. In other words, if an exact match is not found, the next largest value that is less than </a:t>
            </a:r>
            <a:r>
              <a:rPr lang="en-US" dirty="0" err="1" smtClean="0"/>
              <a:t>lookup_value</a:t>
            </a:r>
            <a:r>
              <a:rPr lang="en-US" dirty="0" smtClean="0"/>
              <a:t> is returned</a:t>
            </a:r>
          </a:p>
          <a:p>
            <a:pPr lvl="1" algn="just"/>
            <a:r>
              <a:rPr lang="en-US" dirty="0" smtClean="0"/>
              <a:t>FALSE, in which case VLOOKUP tries to find an exact match</a:t>
            </a:r>
          </a:p>
          <a:p>
            <a:pPr lvl="1" algn="just"/>
            <a:r>
              <a:rPr lang="en-US" dirty="0" smtClean="0"/>
              <a:t>1, in which case it is assumed to be TRUE and VLOOKUP tries to find an approximate match</a:t>
            </a:r>
          </a:p>
          <a:p>
            <a:pPr lvl="1" algn="just"/>
            <a:r>
              <a:rPr lang="en-US" dirty="0" smtClean="0"/>
              <a:t>0, in which case it is assumed to be FALSE and VLOOKUP tries to find an exact match</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lstStyle/>
          <a:p>
            <a:r>
              <a:rPr lang="en-US" dirty="0" smtClean="0"/>
              <a:t>IF Statements</a:t>
            </a:r>
          </a:p>
          <a:p>
            <a:pPr lvl="1"/>
            <a:r>
              <a:rPr lang="en-US" dirty="0" smtClean="0"/>
              <a:t>allows you to make logical comparisons between a value and what you expect.</a:t>
            </a:r>
          </a:p>
          <a:p>
            <a:pPr lvl="1"/>
            <a:r>
              <a:rPr lang="en-US" dirty="0" smtClean="0"/>
              <a:t>Formula: =IF(</a:t>
            </a:r>
            <a:r>
              <a:rPr lang="en-US" dirty="0" err="1" smtClean="0"/>
              <a:t>logical_statement</a:t>
            </a:r>
            <a:r>
              <a:rPr lang="en-US" dirty="0" smtClean="0"/>
              <a:t>, return this if logical statement is true, return this if logical statement is false).</a:t>
            </a:r>
          </a:p>
          <a:p>
            <a:pPr lvl="1"/>
            <a:r>
              <a:rPr lang="en-US" smtClean="0">
                <a:hlinkClick r:id="rId2"/>
              </a:rPr>
              <a:t>Nesting of IF statements</a:t>
            </a:r>
            <a:r>
              <a:rPr lang="en-US" smtClean="0"/>
              <a:t> is possible but Excel only allows this till 64 Levels.</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and View Options </a:t>
            </a:r>
            <a:endParaRPr lang="en-US" dirty="0"/>
          </a:p>
        </p:txBody>
      </p:sp>
      <p:sp>
        <p:nvSpPr>
          <p:cNvPr id="3" name="Content Placeholder 2"/>
          <p:cNvSpPr>
            <a:spLocks noGrp="1"/>
          </p:cNvSpPr>
          <p:nvPr>
            <p:ph idx="1"/>
          </p:nvPr>
        </p:nvSpPr>
        <p:spPr/>
        <p:txBody>
          <a:bodyPr>
            <a:normAutofit/>
          </a:bodyPr>
          <a:lstStyle/>
          <a:p>
            <a:pPr algn="just"/>
            <a:r>
              <a:rPr lang="en-US" dirty="0" smtClean="0"/>
              <a:t>To freeze rows :</a:t>
            </a:r>
          </a:p>
          <a:p>
            <a:pPr lvl="1" algn="just"/>
            <a:r>
              <a:rPr lang="en-US" dirty="0" smtClean="0"/>
              <a:t>You may want to see certain rows or columns all the time in your worksheet, especially header cells. By freezing rows or columns in place, you'll be able to scroll through your content while continuing to view the frozen cells.</a:t>
            </a:r>
          </a:p>
          <a:p>
            <a:pPr algn="just"/>
            <a:r>
              <a:rPr lang="en-US" dirty="0" smtClean="0"/>
              <a:t>Select the row below the row(s) you wish to freeze.</a:t>
            </a:r>
          </a:p>
          <a:p>
            <a:pPr algn="just"/>
            <a:r>
              <a:rPr lang="en-US" dirty="0" smtClean="0"/>
              <a:t>Click the View tab on the Ribbon.</a:t>
            </a:r>
          </a:p>
          <a:p>
            <a:pPr algn="just"/>
            <a:r>
              <a:rPr lang="en-US" dirty="0" smtClean="0"/>
              <a:t>Select the Freeze Panes command, then choose Freeze Panes from the drop-down menu.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9019</TotalTime>
  <Words>3612</Words>
  <Application>Microsoft Office PowerPoint</Application>
  <PresentationFormat>On-screen Show (4:3)</PresentationFormat>
  <Paragraphs>245</Paragraphs>
  <Slides>60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60</vt:i4>
      </vt:variant>
    </vt:vector>
  </HeadingPairs>
  <TitlesOfParts>
    <vt:vector size="65" baseType="lpstr">
      <vt:lpstr>Arial</vt:lpstr>
      <vt:lpstr>Calibri</vt:lpstr>
      <vt:lpstr>Century Gothic</vt:lpstr>
      <vt:lpstr>Wingdings 3</vt:lpstr>
      <vt:lpstr>Wisp</vt:lpstr>
      <vt:lpstr>Spreadsheet</vt:lpstr>
      <vt:lpstr>FEATURES OF SPREADSHEETS </vt:lpstr>
      <vt:lpstr>FEATURES OF SPREADSHEETS </vt:lpstr>
      <vt:lpstr>FEATURES OF SPREADSHEETS </vt:lpstr>
      <vt:lpstr>The Excel Interface</vt:lpstr>
      <vt:lpstr>PowerPoint Presentation</vt:lpstr>
      <vt:lpstr>The Application Window</vt:lpstr>
      <vt:lpstr>The Application Window</vt:lpstr>
      <vt:lpstr>The Workbook Window</vt:lpstr>
      <vt:lpstr>The Workbook Window</vt:lpstr>
      <vt:lpstr>The Workbook Window</vt:lpstr>
      <vt:lpstr>Renaming a worksheet</vt:lpstr>
      <vt:lpstr>Insert a new worksheet </vt:lpstr>
      <vt:lpstr>Delete a worksheet</vt:lpstr>
      <vt:lpstr>Copy a worksheet</vt:lpstr>
      <vt:lpstr>Changing the worksheet color</vt:lpstr>
      <vt:lpstr>Cells</vt:lpstr>
      <vt:lpstr>Cells</vt:lpstr>
      <vt:lpstr>Cell</vt:lpstr>
      <vt:lpstr>Cell Content</vt:lpstr>
      <vt:lpstr>Use of fill handle</vt:lpstr>
      <vt:lpstr>Use of fill handle</vt:lpstr>
      <vt:lpstr>To continue a series with the fill handle </vt:lpstr>
      <vt:lpstr>Formatting Cells</vt:lpstr>
      <vt:lpstr>Formatting Cells</vt:lpstr>
      <vt:lpstr>Formatting Cells</vt:lpstr>
      <vt:lpstr>Formatting Cells</vt:lpstr>
      <vt:lpstr>Formatting Cells</vt:lpstr>
      <vt:lpstr>Formatting Cells</vt:lpstr>
      <vt:lpstr>Formatting Cells</vt:lpstr>
      <vt:lpstr>Formatting Cells</vt:lpstr>
      <vt:lpstr>Formatting Cells</vt:lpstr>
      <vt:lpstr>PowerPoint Presentation</vt:lpstr>
      <vt:lpstr>Modifying Columns, Rows and Cells</vt:lpstr>
      <vt:lpstr>Modifying Columns, Rows and Cells</vt:lpstr>
      <vt:lpstr>Modifying Columns, Rows and Cells</vt:lpstr>
      <vt:lpstr>Wrapping text and merging cells </vt:lpstr>
      <vt:lpstr>Wrapping Cells</vt:lpstr>
      <vt:lpstr>To hide and unhide a row or column </vt:lpstr>
      <vt:lpstr>To hide and unhide a row or column </vt:lpstr>
      <vt:lpstr>Formulas and Functions</vt:lpstr>
      <vt:lpstr>Formulas and Functions</vt:lpstr>
      <vt:lpstr>Cell References </vt:lpstr>
      <vt:lpstr>Relative and Absolute Cell References</vt:lpstr>
      <vt:lpstr>Relative cell references</vt:lpstr>
      <vt:lpstr>Absolute cell references </vt:lpstr>
      <vt:lpstr>Absolute cell references </vt:lpstr>
      <vt:lpstr>Functions</vt:lpstr>
      <vt:lpstr>Parts of a Function</vt:lpstr>
      <vt:lpstr>Functions</vt:lpstr>
      <vt:lpstr>Functions</vt:lpstr>
      <vt:lpstr>To create a function using the AutoSum command </vt:lpstr>
      <vt:lpstr>Functions</vt:lpstr>
      <vt:lpstr>Functions</vt:lpstr>
      <vt:lpstr>Functions</vt:lpstr>
      <vt:lpstr>Functions</vt:lpstr>
      <vt:lpstr>Functions</vt:lpstr>
      <vt:lpstr>Functions</vt:lpstr>
      <vt:lpstr>Functions</vt:lpstr>
      <vt:lpstr>Freezing Panes and View Options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ADEVEN</dc:creator>
  <cp:lastModifiedBy>hp</cp:lastModifiedBy>
  <cp:revision>101</cp:revision>
  <dcterms:created xsi:type="dcterms:W3CDTF">2006-08-16T00:00:00Z</dcterms:created>
  <dcterms:modified xsi:type="dcterms:W3CDTF">2022-07-25T08:21:58Z</dcterms:modified>
</cp:coreProperties>
</file>